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1277" r:id="rId3"/>
    <p:sldId id="1278" r:id="rId4"/>
    <p:sldId id="1279" r:id="rId5"/>
    <p:sldId id="1272" r:id="rId6"/>
    <p:sldId id="1281" r:id="rId7"/>
    <p:sldId id="1282" r:id="rId8"/>
  </p:sldIdLst>
  <p:sldSz cx="12192000" cy="6858000"/>
  <p:notesSz cx="6950075" cy="92360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1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61"/>
    <a:srgbClr val="F2F2F2"/>
    <a:srgbClr val="D31145"/>
    <a:srgbClr val="6A491C"/>
    <a:srgbClr val="00FF00"/>
    <a:srgbClr val="4D7FBC"/>
    <a:srgbClr val="FFF1C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25061" autoAdjust="0"/>
  </p:normalViewPr>
  <p:slideViewPr>
    <p:cSldViewPr snapToGrid="0">
      <p:cViewPr varScale="1">
        <p:scale>
          <a:sx n="88" d="100"/>
          <a:sy n="88" d="100"/>
        </p:scale>
        <p:origin x="720" y="53"/>
      </p:cViewPr>
      <p:guideLst>
        <p:guide orient="horz" pos="12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7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00" cy="463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36137" y="0"/>
            <a:ext cx="3012299" cy="463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527-8C78-4670-A74D-468E88FB265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772414"/>
            <a:ext cx="3012300" cy="463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36137" y="8772414"/>
            <a:ext cx="3012299" cy="463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0693-75AC-4F46-BBF1-1CD96A6AD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464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7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7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27997" y="0"/>
            <a:ext cx="406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8127997" y="4673599"/>
            <a:ext cx="4064003" cy="21844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9003" y="1135062"/>
            <a:ext cx="3241991" cy="1757362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32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pPr lvl="0" algn="ctr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1921" y="644672"/>
            <a:ext cx="6483982" cy="5654528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2400" dirty="0" smtClean="0"/>
            </a:lvl1pPr>
          </a:lstStyle>
          <a:p>
            <a:pPr marL="0" lvl="0" indent="0" algn="ctr">
              <a:buNone/>
            </a:pPr>
            <a:r>
              <a:rPr lang="cs-CZ" dirty="0"/>
              <a:t>Kliknutím lze upravit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0369" y="5986922"/>
            <a:ext cx="2430126" cy="85229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 flipV="1">
            <a:off x="8128000" y="0"/>
            <a:ext cx="0" cy="685800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 userDrawn="1"/>
        </p:nvGrpSpPr>
        <p:grpSpPr>
          <a:xfrm>
            <a:off x="9167650" y="3681252"/>
            <a:ext cx="1984694" cy="1984694"/>
            <a:chOff x="-4198256" y="-1833664"/>
            <a:chExt cx="6858000" cy="6858000"/>
          </a:xfrm>
        </p:grpSpPr>
        <p:sp>
          <p:nvSpPr>
            <p:cNvPr id="17" name="Ovál 16"/>
            <p:cNvSpPr/>
            <p:nvPr/>
          </p:nvSpPr>
          <p:spPr>
            <a:xfrm>
              <a:off x="-3308310" y="-943718"/>
              <a:ext cx="5049080" cy="5049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8256" y="-1833664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45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 userDrawn="1"/>
        </p:nvSpPr>
        <p:spPr>
          <a:xfrm>
            <a:off x="1511300" y="6244853"/>
            <a:ext cx="10680700" cy="6131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44853"/>
            <a:ext cx="1778000" cy="613147"/>
          </a:xfrm>
          <a:prstGeom prst="rect">
            <a:avLst/>
          </a:prstGeom>
        </p:spPr>
      </p:pic>
      <p:grpSp>
        <p:nvGrpSpPr>
          <p:cNvPr id="3" name="Skupina 2"/>
          <p:cNvGrpSpPr/>
          <p:nvPr userDrawn="1"/>
        </p:nvGrpSpPr>
        <p:grpSpPr>
          <a:xfrm>
            <a:off x="11023600" y="5681975"/>
            <a:ext cx="1041400" cy="1074956"/>
            <a:chOff x="10733618" y="5437836"/>
            <a:chExt cx="1375832" cy="1420164"/>
          </a:xfrm>
        </p:grpSpPr>
        <p:sp>
          <p:nvSpPr>
            <p:cNvPr id="8" name="Ovál 7"/>
            <p:cNvSpPr/>
            <p:nvPr userDrawn="1"/>
          </p:nvSpPr>
          <p:spPr>
            <a:xfrm>
              <a:off x="10974122" y="5757656"/>
              <a:ext cx="894824" cy="894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33618" y="5437836"/>
              <a:ext cx="1375832" cy="1420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26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5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6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94424"/>
            <a:ext cx="2654300" cy="6635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249716"/>
            <a:ext cx="2336800" cy="2336800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délník 1"/>
          <p:cNvSpPr/>
          <p:nvPr userDrawn="1"/>
        </p:nvSpPr>
        <p:spPr>
          <a:xfrm>
            <a:off x="4221769" y="4683938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bdélní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  <a:alpha val="90000"/>
                </a:schemeClr>
              </a:gs>
              <a:gs pos="83000">
                <a:schemeClr val="accent3">
                  <a:lumMod val="45000"/>
                  <a:lumOff val="55000"/>
                  <a:alpha val="90000"/>
                </a:schemeClr>
              </a:gs>
              <a:gs pos="100000">
                <a:schemeClr val="accent3">
                  <a:lumMod val="30000"/>
                  <a:lumOff val="70000"/>
                  <a:alpha val="9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4343" y="3700284"/>
            <a:ext cx="9144000" cy="131522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4341" y="5107060"/>
            <a:ext cx="9144000" cy="9988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0409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220324" y="0"/>
            <a:ext cx="1971675" cy="365125"/>
          </a:xfrm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7264966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1319035"/>
            <a:ext cx="1984694" cy="1984694"/>
          </a:xfrm>
          <a:prstGeom prst="rect">
            <a:avLst/>
          </a:prstGeom>
        </p:spPr>
      </p:pic>
      <p:sp>
        <p:nvSpPr>
          <p:cNvPr id="6" name="Kosoúhelník 5"/>
          <p:cNvSpPr/>
          <p:nvPr userDrawn="1"/>
        </p:nvSpPr>
        <p:spPr>
          <a:xfrm rot="10800000">
            <a:off x="1503900" y="-12894"/>
            <a:ext cx="2438400" cy="900000"/>
          </a:xfrm>
          <a:prstGeom prst="parallelogram">
            <a:avLst>
              <a:gd name="adj" fmla="val 8625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67" y="-12894"/>
            <a:ext cx="280196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9379857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5396"/>
            <a:ext cx="10375900" cy="435133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flipV="1">
            <a:off x="0" y="1085178"/>
            <a:ext cx="10218057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11826903" y="1085177"/>
            <a:ext cx="365097" cy="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414958"/>
            <a:ext cx="1340438" cy="13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8340"/>
            <a:ext cx="10375900" cy="4568394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4418"/>
            <a:ext cx="432000" cy="4335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1" y="165100"/>
            <a:ext cx="8001000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 flipV="1">
            <a:off x="0" y="1085179"/>
            <a:ext cx="12192000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052" y="97662"/>
            <a:ext cx="2661948" cy="9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1771313" y="6443663"/>
            <a:ext cx="42068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368547" y="3690851"/>
            <a:ext cx="9842263" cy="1829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Operační briefing ICŘT </a:t>
            </a:r>
            <a:b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Národní dispečink lůžkové péče</a:t>
            </a:r>
            <a: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1659489" y="6344687"/>
            <a:ext cx="9144000" cy="513313"/>
          </a:xfrm>
        </p:spPr>
        <p:txBody>
          <a:bodyPr>
            <a:norm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. Ledna 2021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84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9" y="896494"/>
            <a:ext cx="9885238" cy="5539140"/>
          </a:xfrm>
        </p:spPr>
      </p:pic>
    </p:spTree>
    <p:extLst>
      <p:ext uri="{BB962C8B-B14F-4D97-AF65-F5344CB8AC3E}">
        <p14:creationId xmlns:p14="http://schemas.microsoft.com/office/powerpoint/2010/main" val="3694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26223"/>
              </p:ext>
            </p:extLst>
          </p:nvPr>
        </p:nvGraphicFramePr>
        <p:xfrm>
          <a:off x="332818" y="896489"/>
          <a:ext cx="9885239" cy="5504305"/>
        </p:xfrm>
        <a:graphic>
          <a:graphicData uri="http://schemas.openxmlformats.org/drawingml/2006/table">
            <a:tbl>
              <a:tblPr/>
              <a:tblGrid>
                <a:gridCol w="1618949">
                  <a:extLst>
                    <a:ext uri="{9D8B030D-6E8A-4147-A177-3AD203B41FA5}">
                      <a16:colId xmlns:a16="http://schemas.microsoft.com/office/drawing/2014/main" val="1404419634"/>
                    </a:ext>
                  </a:extLst>
                </a:gridCol>
                <a:gridCol w="943493">
                  <a:extLst>
                    <a:ext uri="{9D8B030D-6E8A-4147-A177-3AD203B41FA5}">
                      <a16:colId xmlns:a16="http://schemas.microsoft.com/office/drawing/2014/main" val="3070498779"/>
                    </a:ext>
                  </a:extLst>
                </a:gridCol>
                <a:gridCol w="922051">
                  <a:extLst>
                    <a:ext uri="{9D8B030D-6E8A-4147-A177-3AD203B41FA5}">
                      <a16:colId xmlns:a16="http://schemas.microsoft.com/office/drawing/2014/main" val="225544753"/>
                    </a:ext>
                  </a:extLst>
                </a:gridCol>
                <a:gridCol w="900607">
                  <a:extLst>
                    <a:ext uri="{9D8B030D-6E8A-4147-A177-3AD203B41FA5}">
                      <a16:colId xmlns:a16="http://schemas.microsoft.com/office/drawing/2014/main" val="2831246965"/>
                    </a:ext>
                  </a:extLst>
                </a:gridCol>
                <a:gridCol w="814836">
                  <a:extLst>
                    <a:ext uri="{9D8B030D-6E8A-4147-A177-3AD203B41FA5}">
                      <a16:colId xmlns:a16="http://schemas.microsoft.com/office/drawing/2014/main" val="4098023307"/>
                    </a:ext>
                  </a:extLst>
                </a:gridCol>
                <a:gridCol w="782671">
                  <a:extLst>
                    <a:ext uri="{9D8B030D-6E8A-4147-A177-3AD203B41FA5}">
                      <a16:colId xmlns:a16="http://schemas.microsoft.com/office/drawing/2014/main" val="1958974783"/>
                    </a:ext>
                  </a:extLst>
                </a:gridCol>
                <a:gridCol w="1115038">
                  <a:extLst>
                    <a:ext uri="{9D8B030D-6E8A-4147-A177-3AD203B41FA5}">
                      <a16:colId xmlns:a16="http://schemas.microsoft.com/office/drawing/2014/main" val="2855149075"/>
                    </a:ext>
                  </a:extLst>
                </a:gridCol>
                <a:gridCol w="1115038">
                  <a:extLst>
                    <a:ext uri="{9D8B030D-6E8A-4147-A177-3AD203B41FA5}">
                      <a16:colId xmlns:a16="http://schemas.microsoft.com/office/drawing/2014/main" val="348925856"/>
                    </a:ext>
                  </a:extLst>
                </a:gridCol>
                <a:gridCol w="836278">
                  <a:extLst>
                    <a:ext uri="{9D8B030D-6E8A-4147-A177-3AD203B41FA5}">
                      <a16:colId xmlns:a16="http://schemas.microsoft.com/office/drawing/2014/main" val="2438219618"/>
                    </a:ext>
                  </a:extLst>
                </a:gridCol>
                <a:gridCol w="836278">
                  <a:extLst>
                    <a:ext uri="{9D8B030D-6E8A-4147-A177-3AD203B41FA5}">
                      <a16:colId xmlns:a16="http://schemas.microsoft.com/office/drawing/2014/main" val="799476959"/>
                    </a:ext>
                  </a:extLst>
                </a:gridCol>
              </a:tblGrid>
              <a:tr h="22303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968800"/>
                  </a:ext>
                </a:extLst>
              </a:tr>
              <a:tr h="252769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volných lůžkových kapacit k 6.1.2021, 12:00 h</a:t>
                      </a: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 + JIP</a:t>
                      </a: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38307"/>
                  </a:ext>
                </a:extLst>
              </a:tr>
              <a:tr h="21663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789936"/>
                  </a:ext>
                </a:extLst>
              </a:tr>
              <a:tr h="2602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lůžka (ARO + JIP + počet plicních ventilátorů)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55768"/>
                  </a:ext>
                </a:extLst>
              </a:tr>
              <a:tr h="520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Plicních ventilátorů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lůžek/24h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Covid+ z volných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C+/24h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Reprofilizovaná kap. plán.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Rep. kap. skutečná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plánovaná/realizovaná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1692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33294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24345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91390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85316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38156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46172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77936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75601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93683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62348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36485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51938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05612"/>
                  </a:ext>
                </a:extLst>
              </a:tr>
              <a:tr h="2304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88328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Zdroj: Online databáze NDLP UZIS</a:t>
                      </a: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38591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100 - 30,1 %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30,0 - 10,1 %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10,0 - 0,0 %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lůžek z celkové kapacity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582084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352834"/>
                  </a:ext>
                </a:extLst>
              </a:tr>
              <a:tr h="2323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s aktualizací starší 48 hod.: 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 starší než 48h </a:t>
                      </a:r>
                    </a:p>
                  </a:txBody>
                  <a:tcPr marL="5958" marR="5958" marT="59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39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1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Národní dispečink lůžkové péče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2618"/>
              </p:ext>
            </p:extLst>
          </p:nvPr>
        </p:nvGraphicFramePr>
        <p:xfrm>
          <a:off x="332818" y="896491"/>
          <a:ext cx="9885237" cy="5495608"/>
        </p:xfrm>
        <a:graphic>
          <a:graphicData uri="http://schemas.openxmlformats.org/drawingml/2006/table">
            <a:tbl>
              <a:tblPr/>
              <a:tblGrid>
                <a:gridCol w="1795224">
                  <a:extLst>
                    <a:ext uri="{9D8B030D-6E8A-4147-A177-3AD203B41FA5}">
                      <a16:colId xmlns:a16="http://schemas.microsoft.com/office/drawing/2014/main" val="3147614942"/>
                    </a:ext>
                  </a:extLst>
                </a:gridCol>
                <a:gridCol w="1058722">
                  <a:extLst>
                    <a:ext uri="{9D8B030D-6E8A-4147-A177-3AD203B41FA5}">
                      <a16:colId xmlns:a16="http://schemas.microsoft.com/office/drawing/2014/main" val="1293606438"/>
                    </a:ext>
                  </a:extLst>
                </a:gridCol>
                <a:gridCol w="1012689">
                  <a:extLst>
                    <a:ext uri="{9D8B030D-6E8A-4147-A177-3AD203B41FA5}">
                      <a16:colId xmlns:a16="http://schemas.microsoft.com/office/drawing/2014/main" val="3705532914"/>
                    </a:ext>
                  </a:extLst>
                </a:gridCol>
                <a:gridCol w="955152">
                  <a:extLst>
                    <a:ext uri="{9D8B030D-6E8A-4147-A177-3AD203B41FA5}">
                      <a16:colId xmlns:a16="http://schemas.microsoft.com/office/drawing/2014/main" val="1200681280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1107689510"/>
                    </a:ext>
                  </a:extLst>
                </a:gridCol>
                <a:gridCol w="1185308">
                  <a:extLst>
                    <a:ext uri="{9D8B030D-6E8A-4147-A177-3AD203B41FA5}">
                      <a16:colId xmlns:a16="http://schemas.microsoft.com/office/drawing/2014/main" val="793941121"/>
                    </a:ext>
                  </a:extLst>
                </a:gridCol>
                <a:gridCol w="1185308">
                  <a:extLst>
                    <a:ext uri="{9D8B030D-6E8A-4147-A177-3AD203B41FA5}">
                      <a16:colId xmlns:a16="http://schemas.microsoft.com/office/drawing/2014/main" val="1582015541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2398262786"/>
                    </a:ext>
                  </a:extLst>
                </a:gridCol>
                <a:gridCol w="874596">
                  <a:extLst>
                    <a:ext uri="{9D8B030D-6E8A-4147-A177-3AD203B41FA5}">
                      <a16:colId xmlns:a16="http://schemas.microsoft.com/office/drawing/2014/main" val="1210202324"/>
                    </a:ext>
                  </a:extLst>
                </a:gridCol>
              </a:tblGrid>
              <a:tr h="22267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77735"/>
                  </a:ext>
                </a:extLst>
              </a:tr>
              <a:tr h="2523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volných lůžkových kapacit k 6.1.2021, 12:00 h</a:t>
                      </a: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s O</a:t>
                      </a:r>
                      <a:r>
                        <a:rPr lang="cs-CZ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71422"/>
                  </a:ext>
                </a:extLst>
              </a:tr>
              <a:tr h="21628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018593"/>
                  </a:ext>
                </a:extLst>
              </a:tr>
              <a:tr h="259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Standardní lůžka s O</a:t>
                      </a:r>
                      <a:r>
                        <a:rPr lang="cs-CZ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85934"/>
                  </a:ext>
                </a:extLst>
              </a:tr>
              <a:tr h="5195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lůžek/24h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Covid+  z volných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C+/24h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Reprofilizovaná kap. plán.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Rep. kap. skutečná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plánovaná/realizovaná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24704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792528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17894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7344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51394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35535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77543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85681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17610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95827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42525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09455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91566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958" marR="5958" marT="5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83394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3710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5958" marR="5958" marT="59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-156</a:t>
                      </a:r>
                    </a:p>
                  </a:txBody>
                  <a:tcPr marL="5958" marR="5958" marT="5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96621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Zdroj: Online databáze NDLP UZIS</a:t>
                      </a: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57288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100 - 30,1 %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B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30,0 - 10,1 %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10,0 - 0,0 %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lůžek z celkové kapacity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3062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39770"/>
                  </a:ext>
                </a:extLst>
              </a:tr>
              <a:tr h="2319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s aktualizací starší 48 hod.: </a:t>
                      </a:r>
                    </a:p>
                  </a:txBody>
                  <a:tcPr marL="5958" marR="5958" marT="5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 starší než 48h </a:t>
                      </a:r>
                    </a:p>
                  </a:txBody>
                  <a:tcPr marL="5958" marR="5958" marT="59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8" marR="5958" marT="5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0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dispečink lůžkové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Zlínský kraj hlásí 95% obsazenost lůžek IP.</a:t>
            </a:r>
          </a:p>
          <a:p>
            <a:r>
              <a:rPr lang="cs-CZ" dirty="0" smtClean="0"/>
              <a:t>Pardubický kraj a Chrudimsko hlásí vysoké množství příjmů na standartní odd. s O2</a:t>
            </a:r>
          </a:p>
          <a:p>
            <a:r>
              <a:rPr lang="cs-CZ" dirty="0" smtClean="0"/>
              <a:t>Karlovarský kraj hlásí nedostatek personálu NLZP i </a:t>
            </a:r>
            <a:r>
              <a:rPr lang="cs-CZ" dirty="0" err="1" smtClean="0"/>
              <a:t>lekářů</a:t>
            </a:r>
            <a:r>
              <a:rPr lang="cs-CZ" dirty="0" smtClean="0"/>
              <a:t>, nedostatek lůžek IP i standartních lůžek,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krizová situace.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/>
              <a:t>Hradecký kraj nedostatek standartních lůžek s O2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Problémy s překlady pacientů, většina krajů vytížena.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14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dispečink lůžkové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Koordinace překladu pacienta IP na UPV C+ z nemocnice Sokolov KVK do do </a:t>
            </a:r>
            <a:r>
              <a:rPr lang="cs-CZ" dirty="0" err="1" smtClean="0"/>
              <a:t>nem</a:t>
            </a:r>
            <a:r>
              <a:rPr lang="cs-CZ" dirty="0" smtClean="0"/>
              <a:t>. </a:t>
            </a:r>
            <a:r>
              <a:rPr lang="cs-CZ" dirty="0" err="1" smtClean="0"/>
              <a:t>Plzen</a:t>
            </a:r>
            <a:r>
              <a:rPr lang="cs-CZ" dirty="0" smtClean="0"/>
              <a:t> s potřebou ECMO.</a:t>
            </a:r>
          </a:p>
          <a:p>
            <a:r>
              <a:rPr lang="cs-CZ" dirty="0" smtClean="0"/>
              <a:t>Informace o překladu post </a:t>
            </a:r>
            <a:r>
              <a:rPr lang="cs-CZ" dirty="0" err="1" smtClean="0"/>
              <a:t>covid</a:t>
            </a:r>
            <a:r>
              <a:rPr lang="cs-CZ" dirty="0" smtClean="0"/>
              <a:t> pacienta od KKIP KVK MUDr. Uhlíkové, z nemocnice KV do nemocnice Ostrov.</a:t>
            </a:r>
          </a:p>
          <a:p>
            <a:r>
              <a:rPr lang="cs-CZ" dirty="0" smtClean="0"/>
              <a:t>Koordinace překladu dvou pacientů C- z ULK do: 1x </a:t>
            </a:r>
            <a:r>
              <a:rPr lang="cs-CZ" dirty="0" err="1" smtClean="0"/>
              <a:t>nem</a:t>
            </a:r>
            <a:r>
              <a:rPr lang="cs-CZ" dirty="0" smtClean="0"/>
              <a:t>. České Budějovice a 1x Liberec, řešeno mezi NDLP, KKIP jednotlivých krajů.</a:t>
            </a:r>
          </a:p>
        </p:txBody>
      </p:sp>
    </p:spTree>
    <p:extLst>
      <p:ext uri="{BB962C8B-B14F-4D97-AF65-F5344CB8AC3E}">
        <p14:creationId xmlns:p14="http://schemas.microsoft.com/office/powerpoint/2010/main" val="3598945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Sagoe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covid-reporting-20200715</Template>
  <TotalTime>7892</TotalTime>
  <Words>688</Words>
  <Application>Microsoft Office PowerPoint</Application>
  <PresentationFormat>Širokoúhlá obrazovka</PresentationFormat>
  <Paragraphs>324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Segoe UI</vt:lpstr>
      <vt:lpstr>Times New Roman</vt:lpstr>
      <vt:lpstr>Motiv Office</vt:lpstr>
      <vt:lpstr>1_Motiv Office</vt:lpstr>
      <vt:lpstr>Operační briefing ICŘT   Národní dispečink lůžkové péče </vt:lpstr>
      <vt:lpstr>Národní dispečink lůžkové péče</vt:lpstr>
      <vt:lpstr>Národní dispečink lůžkové péče</vt:lpstr>
      <vt:lpstr>Národní dispečink lůžkové péče</vt:lpstr>
      <vt:lpstr>Národní dispečink lůžkové péče</vt:lpstr>
      <vt:lpstr>Národní dispečink lůžkové péče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Roman Havránek</cp:lastModifiedBy>
  <cp:revision>561</cp:revision>
  <cp:lastPrinted>2020-10-20T04:21:56Z</cp:lastPrinted>
  <dcterms:created xsi:type="dcterms:W3CDTF">2020-07-15T10:33:32Z</dcterms:created>
  <dcterms:modified xsi:type="dcterms:W3CDTF">2021-01-06T11:11:50Z</dcterms:modified>
</cp:coreProperties>
</file>