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7" r:id="rId2"/>
    <p:sldId id="452" r:id="rId3"/>
    <p:sldId id="477" r:id="rId4"/>
    <p:sldId id="467" r:id="rId5"/>
    <p:sldId id="474" r:id="rId6"/>
    <p:sldId id="482" r:id="rId7"/>
    <p:sldId id="476" r:id="rId8"/>
    <p:sldId id="478" r:id="rId9"/>
    <p:sldId id="454" r:id="rId10"/>
    <p:sldId id="479" r:id="rId11"/>
    <p:sldId id="472" r:id="rId12"/>
    <p:sldId id="458" r:id="rId13"/>
    <p:sldId id="480" r:id="rId14"/>
    <p:sldId id="485" r:id="rId15"/>
    <p:sldId id="483" r:id="rId16"/>
    <p:sldId id="484" r:id="rId17"/>
    <p:sldId id="468" r:id="rId18"/>
    <p:sldId id="469" r:id="rId19"/>
    <p:sldId id="470" r:id="rId20"/>
    <p:sldId id="471" r:id="rId21"/>
  </p:sldIdLst>
  <p:sldSz cx="12192000" cy="6858000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va Kočičková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FBA3"/>
    <a:srgbClr val="CCFFCC"/>
    <a:srgbClr val="DDC1C4"/>
    <a:srgbClr val="F6491A"/>
    <a:srgbClr val="FF6600"/>
    <a:srgbClr val="7EB14F"/>
    <a:srgbClr val="51ED03"/>
    <a:srgbClr val="48ED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Střední styl 4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Střední styl 1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AF606853-7671-496A-8E4F-DF71F8EC918B}" styleName="Tmavý styl 1 – zvýraznění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Tmavý styl 2 – zvýraznění 1/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Tmavý styl 2 – zvýraznění 5/zvýraznění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Tmavý styl 2 – zvýraznění 3/zvýraznění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284E427A-3D55-4303-BF80-6455036E1DE7}" styleName="Styl s motivem 1 – zvýraznění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07" autoAdjust="0"/>
    <p:restoredTop sz="91744" autoAdjust="0"/>
  </p:normalViewPr>
  <p:slideViewPr>
    <p:cSldViewPr>
      <p:cViewPr varScale="1">
        <p:scale>
          <a:sx n="120" d="100"/>
          <a:sy n="120" d="100"/>
        </p:scale>
        <p:origin x="108" y="34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CC20812-6129-4F55-9403-EFC66594FE04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81661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1952D-3789-403B-9A2B-D74B2B51C916}" type="datetimeFigureOut">
              <a:rPr lang="cs-CZ" smtClean="0"/>
              <a:pPr/>
              <a:t>01.04.2022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213424-8E6A-4B67-8478-284E287978E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4248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904818" y="1484313"/>
            <a:ext cx="2662767" cy="4392612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12284" y="1484313"/>
            <a:ext cx="7789333" cy="4392612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912285" y="2060575"/>
            <a:ext cx="5226049" cy="3816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41533" y="2060575"/>
            <a:ext cx="5226051" cy="38163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2285" y="1484313"/>
            <a:ext cx="10655300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2285" y="2060575"/>
            <a:ext cx="10655300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</p:txBody>
      </p:sp>
      <p:pic>
        <p:nvPicPr>
          <p:cNvPr id="1031" name="Picture 7" descr="hlavicka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1"/>
            <a:ext cx="12192000" cy="1223963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rtl="0" fontAlgn="base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268760"/>
            <a:ext cx="12192000" cy="5589240"/>
          </a:xfrm>
        </p:spPr>
        <p:txBody>
          <a:bodyPr/>
          <a:lstStyle/>
          <a:p>
            <a:pPr algn="ctr"/>
            <a:r>
              <a:rPr lang="cs-CZ" sz="5400" dirty="0" smtClean="0">
                <a:solidFill>
                  <a:schemeClr val="accent2"/>
                </a:solidFill>
                <a:latin typeface="Arial" panose="020B0604020202020204" pitchFamily="34" charset="0"/>
              </a:rPr>
              <a:t/>
            </a:r>
            <a:br>
              <a:rPr lang="cs-CZ" sz="5400" dirty="0" smtClean="0">
                <a:solidFill>
                  <a:schemeClr val="accent2"/>
                </a:solidFill>
                <a:latin typeface="Arial" panose="020B0604020202020204" pitchFamily="34" charset="0"/>
              </a:rPr>
            </a:br>
            <a:r>
              <a:rPr lang="cs-CZ" sz="5400" dirty="0" smtClean="0">
                <a:solidFill>
                  <a:srgbClr val="FFFF00"/>
                </a:solidFill>
                <a:latin typeface="Arial" panose="020B0604020202020204" pitchFamily="34" charset="0"/>
              </a:rPr>
              <a:t>Migrační vlna „Ukrajina“</a:t>
            </a:r>
            <a:r>
              <a:rPr lang="cs-CZ" sz="2800" dirty="0">
                <a:solidFill>
                  <a:schemeClr val="accent2"/>
                </a:solidFill>
                <a:latin typeface="Arial" panose="020B0604020202020204" pitchFamily="34" charset="0"/>
              </a:rPr>
              <a:t/>
            </a:r>
            <a:br>
              <a:rPr lang="cs-CZ" sz="2800" dirty="0">
                <a:solidFill>
                  <a:schemeClr val="accent2"/>
                </a:solidFill>
                <a:latin typeface="Arial" panose="020B0604020202020204" pitchFamily="34" charset="0"/>
              </a:rPr>
            </a:br>
            <a:r>
              <a:rPr lang="cs-CZ" sz="2800" dirty="0" smtClean="0">
                <a:solidFill>
                  <a:schemeClr val="accent2"/>
                </a:solidFill>
                <a:latin typeface="Arial" panose="020B0604020202020204" pitchFamily="34" charset="0"/>
              </a:rPr>
              <a:t>Porada se starosty ORP ZK</a:t>
            </a:r>
            <a:br>
              <a:rPr lang="cs-CZ" sz="2800" dirty="0" smtClean="0">
                <a:solidFill>
                  <a:schemeClr val="accent2"/>
                </a:solidFill>
                <a:latin typeface="Arial" panose="020B0604020202020204" pitchFamily="34" charset="0"/>
              </a:rPr>
            </a:br>
            <a:r>
              <a:rPr lang="cs-CZ" sz="2800" dirty="0" smtClean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cs-CZ" sz="2800" dirty="0" smtClean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cs-CZ" sz="2800" dirty="0" smtClean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cs-CZ" sz="2800" dirty="0" smtClean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cs-CZ" sz="28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cs-CZ" sz="28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cs-CZ" sz="28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cs-CZ" sz="28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cs-CZ" sz="1770" dirty="0" smtClean="0">
                <a:solidFill>
                  <a:schemeClr val="tx1"/>
                </a:solidFill>
                <a:latin typeface="Arial" panose="020B0604020202020204" pitchFamily="34" charset="0"/>
              </a:rPr>
              <a:t>Zlín, 1. dubna 2022</a:t>
            </a:r>
            <a:br>
              <a:rPr lang="cs-CZ" sz="1770" dirty="0" smtClean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cs-CZ" sz="1770" dirty="0" smtClean="0">
                <a:solidFill>
                  <a:schemeClr val="tx1"/>
                </a:solidFill>
                <a:latin typeface="Arial" panose="020B0604020202020204" pitchFamily="34" charset="0"/>
              </a:rPr>
              <a:t>tajemník Krizového štábu ZK</a:t>
            </a:r>
            <a:br>
              <a:rPr lang="cs-CZ" sz="1770" dirty="0" smtClean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cs-CZ" sz="1770" dirty="0" smtClean="0">
                <a:solidFill>
                  <a:schemeClr val="tx1"/>
                </a:solidFill>
                <a:latin typeface="Arial" panose="020B0604020202020204" pitchFamily="34" charset="0"/>
              </a:rPr>
              <a:t>Ing. Robert Pekaj MPA</a:t>
            </a:r>
            <a:r>
              <a:rPr lang="cs-CZ" sz="28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cs-CZ" sz="28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cs-CZ" sz="16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4725" y="1268760"/>
            <a:ext cx="1057275" cy="2438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285" y="1268760"/>
            <a:ext cx="10655299" cy="5472607"/>
          </a:xfrm>
        </p:spPr>
      </p:pic>
    </p:spTree>
    <p:extLst>
      <p:ext uri="{BB962C8B-B14F-4D97-AF65-F5344CB8AC3E}">
        <p14:creationId xmlns:p14="http://schemas.microsoft.com/office/powerpoint/2010/main" val="354893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3352" y="1302001"/>
            <a:ext cx="3600400" cy="446449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3880" y="1302001"/>
            <a:ext cx="5651482" cy="295072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12424" y="3757407"/>
            <a:ext cx="896190" cy="20728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880" y="4365104"/>
            <a:ext cx="5651482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64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340768"/>
            <a:ext cx="11377264" cy="5328591"/>
          </a:xfrm>
        </p:spPr>
      </p:pic>
    </p:spTree>
    <p:extLst>
      <p:ext uri="{BB962C8B-B14F-4D97-AF65-F5344CB8AC3E}">
        <p14:creationId xmlns:p14="http://schemas.microsoft.com/office/powerpoint/2010/main" val="3505115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9536" y="1484312"/>
            <a:ext cx="8352928" cy="482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64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576" y="1484313"/>
            <a:ext cx="6768752" cy="4536975"/>
          </a:xfrm>
          <a:prstGeom prst="rect">
            <a:avLst/>
          </a:prstGeom>
        </p:spPr>
      </p:pic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5447927" y="5661247"/>
            <a:ext cx="6119657" cy="215677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5474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285" y="1196752"/>
            <a:ext cx="10655299" cy="5616623"/>
          </a:xfrm>
        </p:spPr>
      </p:pic>
    </p:spTree>
    <p:extLst>
      <p:ext uri="{BB962C8B-B14F-4D97-AF65-F5344CB8AC3E}">
        <p14:creationId xmlns:p14="http://schemas.microsoft.com/office/powerpoint/2010/main" val="269475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1344" y="1412776"/>
            <a:ext cx="11737304" cy="576064"/>
          </a:xfrm>
          <a:solidFill>
            <a:srgbClr val="F3FBA3"/>
          </a:solidFill>
        </p:spPr>
        <p:txBody>
          <a:bodyPr/>
          <a:lstStyle/>
          <a:p>
            <a:r>
              <a:rPr lang="cs-CZ" sz="1600" b="1" dirty="0" smtClean="0">
                <a:solidFill>
                  <a:srgbClr val="FF0000"/>
                </a:solidFill>
              </a:rPr>
              <a:t>Ke dni 1.4. 2022 je k dispozici volná kapacita ubytování 1614, z toho 729 v DNP a 885 v NU</a:t>
            </a:r>
          </a:p>
          <a:p>
            <a:endParaRPr lang="cs-CZ" sz="1600" b="1" dirty="0" smtClean="0">
              <a:solidFill>
                <a:srgbClr val="FF0000"/>
              </a:solidFill>
            </a:endParaRPr>
          </a:p>
          <a:p>
            <a:endParaRPr lang="cs-CZ" sz="1600" b="1" dirty="0">
              <a:solidFill>
                <a:srgbClr val="FF0000"/>
              </a:solidFill>
            </a:endParaRPr>
          </a:p>
          <a:p>
            <a:r>
              <a:rPr lang="cs-CZ" sz="1600" b="1" dirty="0" smtClean="0">
                <a:solidFill>
                  <a:schemeClr val="accent2"/>
                </a:solidFill>
              </a:rPr>
              <a:t>Informace o způsobu řešení úkolu v území:</a:t>
            </a:r>
          </a:p>
          <a:p>
            <a:endParaRPr lang="cs-CZ" sz="1600" b="1" dirty="0" smtClean="0">
              <a:solidFill>
                <a:srgbClr val="FF0000"/>
              </a:solidFill>
            </a:endParaRPr>
          </a:p>
          <a:p>
            <a:pPr>
              <a:buAutoNum type="arabicPeriod"/>
            </a:pPr>
            <a:r>
              <a:rPr lang="cs-CZ" b="1" dirty="0" smtClean="0">
                <a:solidFill>
                  <a:srgbClr val="FF0000"/>
                </a:solidFill>
              </a:rPr>
              <a:t>Zabezpečení sběru informací kapacit ubytování v území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accent2"/>
                </a:solidFill>
              </a:rPr>
              <a:t> Provádí pracoviště krizového řízení ORP ve spolupráci se starosty obcí, hlásí každý den do 7 hod.</a:t>
            </a:r>
          </a:p>
          <a:p>
            <a:pPr marL="0" indent="0"/>
            <a:endParaRPr lang="cs-CZ" dirty="0" smtClean="0">
              <a:solidFill>
                <a:schemeClr val="accent2"/>
              </a:solidFill>
            </a:endParaRPr>
          </a:p>
          <a:p>
            <a:pPr marL="0" indent="0"/>
            <a:r>
              <a:rPr lang="cs-CZ" b="1" dirty="0" smtClean="0">
                <a:solidFill>
                  <a:srgbClr val="FF0000"/>
                </a:solidFill>
              </a:rPr>
              <a:t>2.    Rozhodnutí o uzavírání Smlouvy s ubytovateli – provádí Kraj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accent2"/>
                </a:solidFill>
              </a:rPr>
              <a:t>Už provádíme kontaktování majitelů (starostové, právnické osoby, podnikající fyzické osoby…)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accent2"/>
                </a:solidFill>
              </a:rPr>
              <a:t>Zasíláme Smlouvy k podpisu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 smtClean="0">
              <a:solidFill>
                <a:srgbClr val="FF0000"/>
              </a:solidFill>
            </a:endParaRPr>
          </a:p>
          <a:p>
            <a:pPr>
              <a:buAutoNum type="arabicPeriod" startAt="3"/>
            </a:pPr>
            <a:r>
              <a:rPr lang="cs-CZ" b="1" dirty="0" smtClean="0">
                <a:solidFill>
                  <a:srgbClr val="FF0000"/>
                </a:solidFill>
              </a:rPr>
              <a:t>Do 15. dubna Zlínský kraj provede souhrn rekapitulace plateb na MF, dle skutečně provedených plateb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accent2"/>
                </a:solidFill>
              </a:rPr>
              <a:t>Vyplatí podle smluv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accent2"/>
                </a:solidFill>
              </a:rPr>
              <a:t>Vyžádá kompenzační příspěvek od MF</a:t>
            </a:r>
          </a:p>
          <a:p>
            <a:pPr>
              <a:buAutoNum type="arabicPeriod"/>
            </a:pPr>
            <a:endParaRPr lang="cs-CZ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721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2285" y="1484313"/>
            <a:ext cx="10655300" cy="4897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074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63352" y="1340768"/>
            <a:ext cx="10440137" cy="360511"/>
          </a:xfrm>
        </p:spPr>
        <p:txBody>
          <a:bodyPr/>
          <a:lstStyle/>
          <a:p>
            <a:r>
              <a:rPr lang="cs-CZ" dirty="0" smtClean="0">
                <a:solidFill>
                  <a:schemeClr val="accent2"/>
                </a:solidFill>
              </a:rPr>
              <a:t>Zaslané dokumenty na PKŘ ORP</a:t>
            </a:r>
            <a:endParaRPr lang="cs-CZ" dirty="0">
              <a:solidFill>
                <a:schemeClr val="accent2"/>
              </a:solidFill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569" y="1988840"/>
            <a:ext cx="2880320" cy="4129806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7" y="1988840"/>
            <a:ext cx="2592288" cy="412980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501" y="2004862"/>
            <a:ext cx="3048777" cy="412826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6839" y="2004862"/>
            <a:ext cx="3013711" cy="4113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441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632" y="1268760"/>
            <a:ext cx="5821437" cy="2916597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4210834"/>
            <a:ext cx="8278380" cy="253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116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191344" y="1196752"/>
            <a:ext cx="12000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Východiska:</a:t>
            </a:r>
          </a:p>
        </p:txBody>
      </p:sp>
      <p:sp>
        <p:nvSpPr>
          <p:cNvPr id="8" name="Obdélník 7"/>
          <p:cNvSpPr/>
          <p:nvPr/>
        </p:nvSpPr>
        <p:spPr>
          <a:xfrm>
            <a:off x="199362" y="1584339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just"/>
            <a:r>
              <a:rPr lang="cs-CZ" b="1" dirty="0">
                <a:solidFill>
                  <a:srgbClr val="FF0000"/>
                </a:solidFill>
              </a:rPr>
              <a:t>NOUZOVÝ STAV </a:t>
            </a:r>
            <a:r>
              <a:rPr lang="cs-CZ" b="1" dirty="0">
                <a:solidFill>
                  <a:schemeClr val="accent2"/>
                </a:solidFill>
              </a:rPr>
              <a:t>je vyhlášen </a:t>
            </a:r>
            <a:r>
              <a:rPr lang="cs-CZ" b="1" dirty="0">
                <a:solidFill>
                  <a:srgbClr val="FF0000"/>
                </a:solidFill>
              </a:rPr>
              <a:t> </a:t>
            </a:r>
            <a:r>
              <a:rPr lang="cs-CZ" b="1" dirty="0">
                <a:solidFill>
                  <a:schemeClr val="accent2"/>
                </a:solidFill>
              </a:rPr>
              <a:t>na dobu 30 dnů od 00:00 hod dne 4. března 2022 z důvodu nutnosti reagovat na migrační vlnu velkého rozsahu na území České republiky.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407368" y="3068960"/>
            <a:ext cx="5065240" cy="1661993"/>
          </a:xfrm>
          <a:prstGeom prst="rect">
            <a:avLst/>
          </a:prstGeom>
          <a:solidFill>
            <a:srgbClr val="F3FBA3"/>
          </a:solidFill>
        </p:spPr>
        <p:txBody>
          <a:bodyPr wrap="square" rtlCol="0">
            <a:spAutoFit/>
          </a:bodyPr>
          <a:lstStyle/>
          <a:p>
            <a:pPr algn="just"/>
            <a:r>
              <a:rPr lang="cs-CZ" sz="1200" b="1" dirty="0" smtClean="0">
                <a:solidFill>
                  <a:schemeClr val="accent2"/>
                </a:solidFill>
              </a:rPr>
              <a:t>§14 odst.6 z. č. 240/2000Sb.</a:t>
            </a:r>
          </a:p>
          <a:p>
            <a:pPr algn="just"/>
            <a:r>
              <a:rPr lang="cs-CZ" sz="1200" b="1" dirty="0" smtClean="0">
                <a:solidFill>
                  <a:srgbClr val="FF0000"/>
                </a:solidFill>
              </a:rPr>
              <a:t>Hejtman </a:t>
            </a:r>
            <a:r>
              <a:rPr lang="cs-CZ" sz="1200" b="1" dirty="0">
                <a:solidFill>
                  <a:srgbClr val="FF0000"/>
                </a:solidFill>
              </a:rPr>
              <a:t>v době nouzového stavu a stavu ohrožení státu zajišťuje provedení stanovených krizových opatření v podmínkách kraje</a:t>
            </a:r>
            <a:r>
              <a:rPr lang="cs-CZ" sz="1200" b="1" dirty="0">
                <a:solidFill>
                  <a:schemeClr val="accent2"/>
                </a:solidFill>
              </a:rPr>
              <a:t>. </a:t>
            </a:r>
            <a:r>
              <a:rPr lang="cs-CZ" sz="1200" b="1" i="1" dirty="0">
                <a:solidFill>
                  <a:schemeClr val="accent2"/>
                </a:solidFill>
              </a:rPr>
              <a:t>Správní úřady se sídlem na území kraje a právnické osoby a podnikající fyzické osoby jsou povinny stanovená krizová opatření splnit. Dále je oprávněn nařídit provedení krizových opatření podle odstavce 4, pokud obdobná opatření nebyla nařízena vládou.</a:t>
            </a:r>
            <a:r>
              <a:rPr lang="cs-CZ" sz="1200" i="1" dirty="0"/>
              <a:t> </a:t>
            </a:r>
          </a:p>
          <a:p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2144" y="1340768"/>
            <a:ext cx="4400162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242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Dotazy: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9528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3592" y="1556792"/>
            <a:ext cx="7344659" cy="4980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88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9526" y="2060575"/>
            <a:ext cx="7221874" cy="381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318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504" y="1268760"/>
            <a:ext cx="8136904" cy="5400599"/>
          </a:xfrm>
          <a:prstGeom prst="rect">
            <a:avLst/>
          </a:prstGeom>
        </p:spPr>
      </p:pic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2694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3392" y="1268760"/>
            <a:ext cx="6768752" cy="496855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6160" y="2924944"/>
            <a:ext cx="4543425" cy="381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094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1874" y="1196752"/>
            <a:ext cx="8856122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064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496" y="1484312"/>
            <a:ext cx="8856983" cy="5113039"/>
          </a:xfrm>
        </p:spPr>
      </p:pic>
    </p:spTree>
    <p:extLst>
      <p:ext uri="{BB962C8B-B14F-4D97-AF65-F5344CB8AC3E}">
        <p14:creationId xmlns:p14="http://schemas.microsoft.com/office/powerpoint/2010/main" val="211202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6" y="1484784"/>
            <a:ext cx="8280920" cy="5184576"/>
          </a:xfrm>
        </p:spPr>
      </p:pic>
    </p:spTree>
    <p:extLst>
      <p:ext uri="{BB962C8B-B14F-4D97-AF65-F5344CB8AC3E}">
        <p14:creationId xmlns:p14="http://schemas.microsoft.com/office/powerpoint/2010/main" val="391888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29335</TotalTime>
  <Words>251</Words>
  <Application>Microsoft Office PowerPoint</Application>
  <PresentationFormat>Širokoúhlá obrazovka</PresentationFormat>
  <Paragraphs>22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3" baseType="lpstr">
      <vt:lpstr>Arial</vt:lpstr>
      <vt:lpstr>Calibri</vt:lpstr>
      <vt:lpstr>Výchozí návrh</vt:lpstr>
      <vt:lpstr> Migrační vlna „Ukrajina“ Porada se starosty ORP ZK     Zlín, 1. dubna 2022 tajemník Krizového štábu ZK Ing. Robert Pekaj MPA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Zaslané dokumenty na PKŘ ORP</vt:lpstr>
      <vt:lpstr>Prezentace aplikace PowerPoint</vt:lpstr>
      <vt:lpstr>Dotazy:</vt:lpstr>
    </vt:vector>
  </TitlesOfParts>
  <Company>Zlínský kraj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zakutny</dc:creator>
  <cp:lastModifiedBy>Pekaj Robert</cp:lastModifiedBy>
  <cp:revision>936</cp:revision>
  <cp:lastPrinted>2021-02-09T14:03:15Z</cp:lastPrinted>
  <dcterms:created xsi:type="dcterms:W3CDTF">2006-03-17T09:59:38Z</dcterms:created>
  <dcterms:modified xsi:type="dcterms:W3CDTF">2022-04-01T10:26:19Z</dcterms:modified>
</cp:coreProperties>
</file>