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1" r:id="rId4"/>
    <p:sldMasterId id="2147483692" r:id="rId5"/>
    <p:sldMasterId id="2147483702" r:id="rId6"/>
    <p:sldMasterId id="2147483714" r:id="rId7"/>
    <p:sldMasterId id="2147483721" r:id="rId8"/>
  </p:sldMasterIdLst>
  <p:notesMasterIdLst>
    <p:notesMasterId r:id="rId40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6" r:id="rId37"/>
    <p:sldId id="287" r:id="rId38"/>
    <p:sldId id="284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Lučan Jiří" initials="LJ" lastIdx="1" clrIdx="0">
    <p:extLst>
      <p:ext uri="{19B8F6BF-5375-455C-9EA6-DF929625EA0E}">
        <p15:presenceInfo xmlns:p15="http://schemas.microsoft.com/office/powerpoint/2012/main" userId="S-1-5-21-240127028-979645192-923749875-28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10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896097904626E-2"/>
          <c:y val="0.11216137656970669"/>
          <c:w val="0.91692139603581668"/>
          <c:h val="0.71344666460445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Sheet1!$A$3:$A$105</c:f>
              <c:numCache>
                <c:formatCode>m/d/yyyy</c:formatCode>
                <c:ptCount val="103"/>
                <c:pt idx="0">
                  <c:v>44198</c:v>
                </c:pt>
                <c:pt idx="1">
                  <c:v>44199</c:v>
                </c:pt>
                <c:pt idx="2">
                  <c:v>44200</c:v>
                </c:pt>
                <c:pt idx="3">
                  <c:v>44201</c:v>
                </c:pt>
                <c:pt idx="4">
                  <c:v>44202</c:v>
                </c:pt>
                <c:pt idx="5">
                  <c:v>44203</c:v>
                </c:pt>
                <c:pt idx="6">
                  <c:v>44204</c:v>
                </c:pt>
                <c:pt idx="7">
                  <c:v>44205</c:v>
                </c:pt>
                <c:pt idx="8">
                  <c:v>44206</c:v>
                </c:pt>
                <c:pt idx="9">
                  <c:v>44207</c:v>
                </c:pt>
                <c:pt idx="10">
                  <c:v>44208</c:v>
                </c:pt>
                <c:pt idx="11">
                  <c:v>44209</c:v>
                </c:pt>
                <c:pt idx="12">
                  <c:v>44210</c:v>
                </c:pt>
                <c:pt idx="13">
                  <c:v>44211</c:v>
                </c:pt>
                <c:pt idx="14">
                  <c:v>44212</c:v>
                </c:pt>
                <c:pt idx="15">
                  <c:v>44213</c:v>
                </c:pt>
                <c:pt idx="16">
                  <c:v>44214</c:v>
                </c:pt>
                <c:pt idx="17">
                  <c:v>44215</c:v>
                </c:pt>
                <c:pt idx="18">
                  <c:v>44216</c:v>
                </c:pt>
                <c:pt idx="19">
                  <c:v>44217</c:v>
                </c:pt>
                <c:pt idx="20">
                  <c:v>44218</c:v>
                </c:pt>
                <c:pt idx="21">
                  <c:v>44219</c:v>
                </c:pt>
                <c:pt idx="22">
                  <c:v>44220</c:v>
                </c:pt>
                <c:pt idx="23">
                  <c:v>44221</c:v>
                </c:pt>
                <c:pt idx="24">
                  <c:v>44222</c:v>
                </c:pt>
                <c:pt idx="25">
                  <c:v>44223</c:v>
                </c:pt>
                <c:pt idx="26">
                  <c:v>44224</c:v>
                </c:pt>
                <c:pt idx="27">
                  <c:v>44225</c:v>
                </c:pt>
                <c:pt idx="28">
                  <c:v>44226</c:v>
                </c:pt>
                <c:pt idx="29">
                  <c:v>44227</c:v>
                </c:pt>
                <c:pt idx="30">
                  <c:v>44228</c:v>
                </c:pt>
                <c:pt idx="31">
                  <c:v>44229</c:v>
                </c:pt>
                <c:pt idx="32">
                  <c:v>44230</c:v>
                </c:pt>
                <c:pt idx="33">
                  <c:v>44231</c:v>
                </c:pt>
                <c:pt idx="34">
                  <c:v>44232</c:v>
                </c:pt>
                <c:pt idx="35">
                  <c:v>44233</c:v>
                </c:pt>
                <c:pt idx="36">
                  <c:v>44234</c:v>
                </c:pt>
                <c:pt idx="37">
                  <c:v>44235</c:v>
                </c:pt>
                <c:pt idx="38">
                  <c:v>44236</c:v>
                </c:pt>
                <c:pt idx="39">
                  <c:v>44237</c:v>
                </c:pt>
                <c:pt idx="40">
                  <c:v>44238</c:v>
                </c:pt>
                <c:pt idx="41">
                  <c:v>44239</c:v>
                </c:pt>
                <c:pt idx="42">
                  <c:v>44240</c:v>
                </c:pt>
                <c:pt idx="43">
                  <c:v>44241</c:v>
                </c:pt>
                <c:pt idx="44">
                  <c:v>44242</c:v>
                </c:pt>
                <c:pt idx="45">
                  <c:v>44243</c:v>
                </c:pt>
                <c:pt idx="46">
                  <c:v>44244</c:v>
                </c:pt>
                <c:pt idx="47">
                  <c:v>44245</c:v>
                </c:pt>
                <c:pt idx="48">
                  <c:v>44246</c:v>
                </c:pt>
                <c:pt idx="49">
                  <c:v>44247</c:v>
                </c:pt>
                <c:pt idx="50">
                  <c:v>44248</c:v>
                </c:pt>
                <c:pt idx="51">
                  <c:v>44249</c:v>
                </c:pt>
                <c:pt idx="52">
                  <c:v>44250</c:v>
                </c:pt>
                <c:pt idx="53">
                  <c:v>44251</c:v>
                </c:pt>
                <c:pt idx="54">
                  <c:v>44252</c:v>
                </c:pt>
                <c:pt idx="55">
                  <c:v>44253</c:v>
                </c:pt>
                <c:pt idx="56">
                  <c:v>44254</c:v>
                </c:pt>
                <c:pt idx="57">
                  <c:v>44255</c:v>
                </c:pt>
                <c:pt idx="58">
                  <c:v>44256</c:v>
                </c:pt>
                <c:pt idx="59">
                  <c:v>44257</c:v>
                </c:pt>
                <c:pt idx="60">
                  <c:v>44258</c:v>
                </c:pt>
                <c:pt idx="61">
                  <c:v>44259</c:v>
                </c:pt>
                <c:pt idx="62">
                  <c:v>44260</c:v>
                </c:pt>
                <c:pt idx="63">
                  <c:v>44261</c:v>
                </c:pt>
                <c:pt idx="64">
                  <c:v>44262</c:v>
                </c:pt>
                <c:pt idx="65">
                  <c:v>44263</c:v>
                </c:pt>
                <c:pt idx="66">
                  <c:v>44264</c:v>
                </c:pt>
                <c:pt idx="67">
                  <c:v>44265</c:v>
                </c:pt>
                <c:pt idx="68">
                  <c:v>44266</c:v>
                </c:pt>
                <c:pt idx="69">
                  <c:v>44267</c:v>
                </c:pt>
                <c:pt idx="70">
                  <c:v>44268</c:v>
                </c:pt>
                <c:pt idx="71">
                  <c:v>44269</c:v>
                </c:pt>
                <c:pt idx="72">
                  <c:v>44270</c:v>
                </c:pt>
                <c:pt idx="73">
                  <c:v>44271</c:v>
                </c:pt>
                <c:pt idx="74">
                  <c:v>44272</c:v>
                </c:pt>
                <c:pt idx="75">
                  <c:v>44273</c:v>
                </c:pt>
                <c:pt idx="76">
                  <c:v>44274</c:v>
                </c:pt>
                <c:pt idx="77">
                  <c:v>44275</c:v>
                </c:pt>
                <c:pt idx="78">
                  <c:v>44276</c:v>
                </c:pt>
                <c:pt idx="79">
                  <c:v>44277</c:v>
                </c:pt>
                <c:pt idx="80">
                  <c:v>44278</c:v>
                </c:pt>
                <c:pt idx="81">
                  <c:v>44279</c:v>
                </c:pt>
                <c:pt idx="82">
                  <c:v>44280</c:v>
                </c:pt>
                <c:pt idx="83">
                  <c:v>44281</c:v>
                </c:pt>
                <c:pt idx="84">
                  <c:v>44282</c:v>
                </c:pt>
                <c:pt idx="85">
                  <c:v>44283</c:v>
                </c:pt>
                <c:pt idx="86">
                  <c:v>44284</c:v>
                </c:pt>
                <c:pt idx="87">
                  <c:v>44285</c:v>
                </c:pt>
                <c:pt idx="88">
                  <c:v>44286</c:v>
                </c:pt>
                <c:pt idx="89">
                  <c:v>44287</c:v>
                </c:pt>
                <c:pt idx="90">
                  <c:v>44288</c:v>
                </c:pt>
                <c:pt idx="91">
                  <c:v>44289</c:v>
                </c:pt>
                <c:pt idx="92">
                  <c:v>44290</c:v>
                </c:pt>
                <c:pt idx="93">
                  <c:v>44291</c:v>
                </c:pt>
                <c:pt idx="94">
                  <c:v>44292</c:v>
                </c:pt>
                <c:pt idx="95">
                  <c:v>44293</c:v>
                </c:pt>
                <c:pt idx="96">
                  <c:v>44294</c:v>
                </c:pt>
                <c:pt idx="97">
                  <c:v>44295</c:v>
                </c:pt>
                <c:pt idx="98">
                  <c:v>44296</c:v>
                </c:pt>
                <c:pt idx="99">
                  <c:v>44297</c:v>
                </c:pt>
                <c:pt idx="100">
                  <c:v>44298</c:v>
                </c:pt>
                <c:pt idx="101">
                  <c:v>44299</c:v>
                </c:pt>
                <c:pt idx="102">
                  <c:v>44300</c:v>
                </c:pt>
              </c:numCache>
            </c:numRef>
          </c:cat>
          <c:val>
            <c:numRef>
              <c:f>Sheet1!$B$3:$B$105</c:f>
              <c:numCache>
                <c:formatCode>General</c:formatCode>
                <c:ptCount val="103"/>
                <c:pt idx="0">
                  <c:v>384</c:v>
                </c:pt>
                <c:pt idx="1">
                  <c:v>348</c:v>
                </c:pt>
                <c:pt idx="2">
                  <c:v>743</c:v>
                </c:pt>
                <c:pt idx="3">
                  <c:v>1258</c:v>
                </c:pt>
                <c:pt idx="4">
                  <c:v>933</c:v>
                </c:pt>
                <c:pt idx="5">
                  <c:v>1028</c:v>
                </c:pt>
                <c:pt idx="6">
                  <c:v>824</c:v>
                </c:pt>
                <c:pt idx="7">
                  <c:v>453</c:v>
                </c:pt>
                <c:pt idx="8">
                  <c:v>329</c:v>
                </c:pt>
                <c:pt idx="9">
                  <c:v>496</c:v>
                </c:pt>
                <c:pt idx="10">
                  <c:v>731</c:v>
                </c:pt>
                <c:pt idx="11">
                  <c:v>593</c:v>
                </c:pt>
                <c:pt idx="12">
                  <c:v>389</c:v>
                </c:pt>
                <c:pt idx="13">
                  <c:v>484</c:v>
                </c:pt>
                <c:pt idx="14">
                  <c:v>313</c:v>
                </c:pt>
                <c:pt idx="15">
                  <c:v>130</c:v>
                </c:pt>
                <c:pt idx="16">
                  <c:v>280</c:v>
                </c:pt>
                <c:pt idx="17">
                  <c:v>502</c:v>
                </c:pt>
                <c:pt idx="18">
                  <c:v>461</c:v>
                </c:pt>
                <c:pt idx="19">
                  <c:v>220</c:v>
                </c:pt>
                <c:pt idx="20">
                  <c:v>443</c:v>
                </c:pt>
                <c:pt idx="21">
                  <c:v>226</c:v>
                </c:pt>
                <c:pt idx="22">
                  <c:v>130</c:v>
                </c:pt>
                <c:pt idx="23">
                  <c:v>299</c:v>
                </c:pt>
                <c:pt idx="24">
                  <c:v>390</c:v>
                </c:pt>
                <c:pt idx="25">
                  <c:v>331</c:v>
                </c:pt>
                <c:pt idx="26">
                  <c:v>216</c:v>
                </c:pt>
                <c:pt idx="27">
                  <c:v>266</c:v>
                </c:pt>
                <c:pt idx="28">
                  <c:v>207</c:v>
                </c:pt>
                <c:pt idx="29">
                  <c:v>86</c:v>
                </c:pt>
                <c:pt idx="30">
                  <c:v>241</c:v>
                </c:pt>
                <c:pt idx="31">
                  <c:v>274</c:v>
                </c:pt>
                <c:pt idx="32">
                  <c:v>250</c:v>
                </c:pt>
                <c:pt idx="33">
                  <c:v>295</c:v>
                </c:pt>
                <c:pt idx="34">
                  <c:v>230</c:v>
                </c:pt>
                <c:pt idx="35">
                  <c:v>177</c:v>
                </c:pt>
                <c:pt idx="36">
                  <c:v>61</c:v>
                </c:pt>
                <c:pt idx="37">
                  <c:v>140</c:v>
                </c:pt>
                <c:pt idx="38">
                  <c:v>274</c:v>
                </c:pt>
                <c:pt idx="39">
                  <c:v>246</c:v>
                </c:pt>
                <c:pt idx="40">
                  <c:v>187</c:v>
                </c:pt>
                <c:pt idx="41">
                  <c:v>227</c:v>
                </c:pt>
                <c:pt idx="42">
                  <c:v>133</c:v>
                </c:pt>
                <c:pt idx="43">
                  <c:v>72</c:v>
                </c:pt>
                <c:pt idx="44">
                  <c:v>215</c:v>
                </c:pt>
                <c:pt idx="45">
                  <c:v>300</c:v>
                </c:pt>
                <c:pt idx="46">
                  <c:v>239</c:v>
                </c:pt>
                <c:pt idx="47">
                  <c:v>314</c:v>
                </c:pt>
                <c:pt idx="48">
                  <c:v>270</c:v>
                </c:pt>
                <c:pt idx="49">
                  <c:v>223</c:v>
                </c:pt>
                <c:pt idx="50">
                  <c:v>126</c:v>
                </c:pt>
                <c:pt idx="51">
                  <c:v>249</c:v>
                </c:pt>
                <c:pt idx="52">
                  <c:v>428</c:v>
                </c:pt>
                <c:pt idx="53">
                  <c:v>403</c:v>
                </c:pt>
                <c:pt idx="54">
                  <c:v>374</c:v>
                </c:pt>
                <c:pt idx="55">
                  <c:v>370</c:v>
                </c:pt>
                <c:pt idx="56">
                  <c:v>328</c:v>
                </c:pt>
                <c:pt idx="57">
                  <c:v>106</c:v>
                </c:pt>
                <c:pt idx="58">
                  <c:v>322</c:v>
                </c:pt>
                <c:pt idx="59">
                  <c:v>463</c:v>
                </c:pt>
                <c:pt idx="60">
                  <c:v>472</c:v>
                </c:pt>
                <c:pt idx="61">
                  <c:v>380</c:v>
                </c:pt>
                <c:pt idx="62">
                  <c:v>308</c:v>
                </c:pt>
                <c:pt idx="63">
                  <c:v>408</c:v>
                </c:pt>
                <c:pt idx="64">
                  <c:v>166</c:v>
                </c:pt>
                <c:pt idx="65">
                  <c:v>302</c:v>
                </c:pt>
                <c:pt idx="66">
                  <c:v>454</c:v>
                </c:pt>
                <c:pt idx="67">
                  <c:v>497</c:v>
                </c:pt>
                <c:pt idx="68">
                  <c:v>361</c:v>
                </c:pt>
                <c:pt idx="69">
                  <c:v>548</c:v>
                </c:pt>
                <c:pt idx="70">
                  <c:v>380</c:v>
                </c:pt>
                <c:pt idx="71">
                  <c:v>105</c:v>
                </c:pt>
                <c:pt idx="72">
                  <c:v>308</c:v>
                </c:pt>
                <c:pt idx="73">
                  <c:v>544</c:v>
                </c:pt>
                <c:pt idx="74">
                  <c:v>465</c:v>
                </c:pt>
                <c:pt idx="75">
                  <c:v>393</c:v>
                </c:pt>
                <c:pt idx="76">
                  <c:v>331</c:v>
                </c:pt>
                <c:pt idx="77">
                  <c:v>279</c:v>
                </c:pt>
                <c:pt idx="78">
                  <c:v>122</c:v>
                </c:pt>
                <c:pt idx="79">
                  <c:v>236</c:v>
                </c:pt>
                <c:pt idx="80">
                  <c:v>510</c:v>
                </c:pt>
                <c:pt idx="81">
                  <c:v>428</c:v>
                </c:pt>
                <c:pt idx="82">
                  <c:v>371</c:v>
                </c:pt>
                <c:pt idx="83">
                  <c:v>341</c:v>
                </c:pt>
                <c:pt idx="84">
                  <c:v>299</c:v>
                </c:pt>
                <c:pt idx="85">
                  <c:v>138</c:v>
                </c:pt>
                <c:pt idx="86">
                  <c:v>267</c:v>
                </c:pt>
                <c:pt idx="87">
                  <c:v>543</c:v>
                </c:pt>
                <c:pt idx="88">
                  <c:v>394</c:v>
                </c:pt>
                <c:pt idx="89">
                  <c:v>501</c:v>
                </c:pt>
                <c:pt idx="90">
                  <c:v>256</c:v>
                </c:pt>
                <c:pt idx="91">
                  <c:v>176</c:v>
                </c:pt>
                <c:pt idx="92">
                  <c:v>151</c:v>
                </c:pt>
                <c:pt idx="93">
                  <c:v>103</c:v>
                </c:pt>
                <c:pt idx="94">
                  <c:v>178</c:v>
                </c:pt>
                <c:pt idx="95">
                  <c:v>501</c:v>
                </c:pt>
                <c:pt idx="96">
                  <c:v>400</c:v>
                </c:pt>
                <c:pt idx="97">
                  <c:v>303</c:v>
                </c:pt>
                <c:pt idx="98">
                  <c:v>234</c:v>
                </c:pt>
                <c:pt idx="99">
                  <c:v>87</c:v>
                </c:pt>
                <c:pt idx="100">
                  <c:v>188</c:v>
                </c:pt>
                <c:pt idx="101">
                  <c:v>397</c:v>
                </c:pt>
                <c:pt idx="102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B-4FBB-A2AC-E8BB2DFAE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147840"/>
        <c:axId val="419321824"/>
      </c:barChart>
      <c:dateAx>
        <c:axId val="4171478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321824"/>
        <c:crosses val="autoZero"/>
        <c:auto val="1"/>
        <c:lblOffset val="100"/>
        <c:baseTimeUnit val="days"/>
        <c:majorUnit val="2"/>
        <c:majorTimeUnit val="days"/>
      </c:dateAx>
      <c:valAx>
        <c:axId val="419321824"/>
        <c:scaling>
          <c:orientation val="minMax"/>
          <c:max val="2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14784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Ústecký kraj</c:v>
                </c:pt>
                <c:pt idx="2">
                  <c:v>Jihočeský kraj</c:v>
                </c:pt>
                <c:pt idx="3">
                  <c:v>Zlínský kraj</c:v>
                </c:pt>
                <c:pt idx="4">
                  <c:v>Pardubický kraj</c:v>
                </c:pt>
                <c:pt idx="5">
                  <c:v>Olomoucký kraj</c:v>
                </c:pt>
                <c:pt idx="6">
                  <c:v>Moravskoslezský kraj</c:v>
                </c:pt>
                <c:pt idx="7">
                  <c:v>Liberecký kraj</c:v>
                </c:pt>
                <c:pt idx="8">
                  <c:v>ČR</c:v>
                </c:pt>
                <c:pt idx="9">
                  <c:v>Středočeský kraj</c:v>
                </c:pt>
                <c:pt idx="10">
                  <c:v>Jihomoravský kraj</c:v>
                </c:pt>
                <c:pt idx="11">
                  <c:v>Hlavní město Praha</c:v>
                </c:pt>
                <c:pt idx="12">
                  <c:v>Plzeňský kraj</c:v>
                </c:pt>
                <c:pt idx="13">
                  <c:v>Královéhradecký kraj</c:v>
                </c:pt>
                <c:pt idx="14">
                  <c:v>Karlovarský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1053.5235468691401</c:v>
                </c:pt>
                <c:pt idx="1">
                  <c:v>1196.6405388780199</c:v>
                </c:pt>
                <c:pt idx="2">
                  <c:v>1172.8302097711</c:v>
                </c:pt>
                <c:pt idx="3">
                  <c:v>817.09023182360397</c:v>
                </c:pt>
                <c:pt idx="4">
                  <c:v>1080.8132215466201</c:v>
                </c:pt>
                <c:pt idx="5">
                  <c:v>894.59902059286503</c:v>
                </c:pt>
                <c:pt idx="6">
                  <c:v>795.72591977436798</c:v>
                </c:pt>
                <c:pt idx="7">
                  <c:v>1071.6942009060299</c:v>
                </c:pt>
                <c:pt idx="8">
                  <c:v>898.00400020983795</c:v>
                </c:pt>
                <c:pt idx="9">
                  <c:v>997.15480229088496</c:v>
                </c:pt>
                <c:pt idx="10">
                  <c:v>835.82986084603101</c:v>
                </c:pt>
                <c:pt idx="11">
                  <c:v>736.55285110290299</c:v>
                </c:pt>
                <c:pt idx="12">
                  <c:v>855.23114973919201</c:v>
                </c:pt>
                <c:pt idx="13">
                  <c:v>571.19861070575905</c:v>
                </c:pt>
                <c:pt idx="14">
                  <c:v>337.333369532755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2BF-8BD6-5FBE1940F7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Ústecký kraj</c:v>
                </c:pt>
                <c:pt idx="2">
                  <c:v>Jihočeský kraj</c:v>
                </c:pt>
                <c:pt idx="3">
                  <c:v>Zlínský kraj</c:v>
                </c:pt>
                <c:pt idx="4">
                  <c:v>Pardubický kraj</c:v>
                </c:pt>
                <c:pt idx="5">
                  <c:v>Olomoucký kraj</c:v>
                </c:pt>
                <c:pt idx="6">
                  <c:v>Moravskoslezský kraj</c:v>
                </c:pt>
                <c:pt idx="7">
                  <c:v>Liberecký kraj</c:v>
                </c:pt>
                <c:pt idx="8">
                  <c:v>ČR</c:v>
                </c:pt>
                <c:pt idx="9">
                  <c:v>Středočeský kraj</c:v>
                </c:pt>
                <c:pt idx="10">
                  <c:v>Jihomoravský kraj</c:v>
                </c:pt>
                <c:pt idx="11">
                  <c:v>Hlavní město Praha</c:v>
                </c:pt>
                <c:pt idx="12">
                  <c:v>Plzeňský kraj</c:v>
                </c:pt>
                <c:pt idx="13">
                  <c:v>Královéhradecký kraj</c:v>
                </c:pt>
                <c:pt idx="14">
                  <c:v>Karlovarský kraj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794.99738139278497</c:v>
                </c:pt>
                <c:pt idx="1">
                  <c:v>806.733539188637</c:v>
                </c:pt>
                <c:pt idx="2">
                  <c:v>808.12566082321598</c:v>
                </c:pt>
                <c:pt idx="3">
                  <c:v>722.50688776166999</c:v>
                </c:pt>
                <c:pt idx="4">
                  <c:v>762.63436025576698</c:v>
                </c:pt>
                <c:pt idx="5">
                  <c:v>695.23666368677902</c:v>
                </c:pt>
                <c:pt idx="6">
                  <c:v>625.13587646881899</c:v>
                </c:pt>
                <c:pt idx="7">
                  <c:v>676.14776082399806</c:v>
                </c:pt>
                <c:pt idx="8">
                  <c:v>625.12045374487298</c:v>
                </c:pt>
                <c:pt idx="9">
                  <c:v>619.35932876147604</c:v>
                </c:pt>
                <c:pt idx="10">
                  <c:v>612.00229196745897</c:v>
                </c:pt>
                <c:pt idx="11">
                  <c:v>494.76053725919797</c:v>
                </c:pt>
                <c:pt idx="12">
                  <c:v>484.99827936646699</c:v>
                </c:pt>
                <c:pt idx="13">
                  <c:v>327.02072158463602</c:v>
                </c:pt>
                <c:pt idx="14">
                  <c:v>219.57212282463999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2BF-8BD6-5FBE1940F7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05983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Ústecký kraj</c:v>
                </c:pt>
                <c:pt idx="2">
                  <c:v>Jihočeský kraj</c:v>
                </c:pt>
                <c:pt idx="3">
                  <c:v>Zlínský kraj</c:v>
                </c:pt>
                <c:pt idx="4">
                  <c:v>Pardubický kraj</c:v>
                </c:pt>
                <c:pt idx="5">
                  <c:v>Olomoucký kraj</c:v>
                </c:pt>
                <c:pt idx="6">
                  <c:v>Moravskoslezský kraj</c:v>
                </c:pt>
                <c:pt idx="7">
                  <c:v>Liberecký kraj</c:v>
                </c:pt>
                <c:pt idx="8">
                  <c:v>ČR</c:v>
                </c:pt>
                <c:pt idx="9">
                  <c:v>Středočeský kraj</c:v>
                </c:pt>
                <c:pt idx="10">
                  <c:v>Jihomoravský kraj</c:v>
                </c:pt>
                <c:pt idx="11">
                  <c:v>Hlavní město Praha</c:v>
                </c:pt>
                <c:pt idx="12">
                  <c:v>Plzeňský kraj</c:v>
                </c:pt>
                <c:pt idx="13">
                  <c:v>Královéhradecký kraj</c:v>
                </c:pt>
                <c:pt idx="14">
                  <c:v>Karlovarský kraj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654.35757817081901</c:v>
                </c:pt>
                <c:pt idx="1">
                  <c:v>621.95099669291596</c:v>
                </c:pt>
                <c:pt idx="2">
                  <c:v>617.46700347625995</c:v>
                </c:pt>
                <c:pt idx="3">
                  <c:v>601.14495627022302</c:v>
                </c:pt>
                <c:pt idx="4">
                  <c:v>566.90557186097305</c:v>
                </c:pt>
                <c:pt idx="5">
                  <c:v>553.78432473912801</c:v>
                </c:pt>
                <c:pt idx="6">
                  <c:v>533.09388532983905</c:v>
                </c:pt>
                <c:pt idx="7">
                  <c:v>475.78264103315303</c:v>
                </c:pt>
                <c:pt idx="8">
                  <c:v>472.45453709806998</c:v>
                </c:pt>
                <c:pt idx="9">
                  <c:v>437.13961250154301</c:v>
                </c:pt>
                <c:pt idx="10">
                  <c:v>432.97379422125499</c:v>
                </c:pt>
                <c:pt idx="11">
                  <c:v>366.31309008613698</c:v>
                </c:pt>
                <c:pt idx="12">
                  <c:v>312.08732342316199</c:v>
                </c:pt>
                <c:pt idx="13">
                  <c:v>212.09215313415999</c:v>
                </c:pt>
                <c:pt idx="14">
                  <c:v>154.07379252300899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2BF-8BD6-5FBE1940F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8312239"/>
        <c:axId val="1994523775"/>
      </c:barChart>
      <c:catAx>
        <c:axId val="19183122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4523775"/>
        <c:crosses val="autoZero"/>
        <c:auto val="1"/>
        <c:lblAlgn val="ctr"/>
        <c:lblOffset val="100"/>
        <c:noMultiLvlLbl val="0"/>
      </c:catAx>
      <c:valAx>
        <c:axId val="1994523775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831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0598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Ústecký kraj</c:v>
                </c:pt>
                <c:pt idx="2">
                  <c:v>Jihočeský kraj</c:v>
                </c:pt>
                <c:pt idx="3">
                  <c:v>Zlínský kraj</c:v>
                </c:pt>
                <c:pt idx="4">
                  <c:v>Pardubický kraj</c:v>
                </c:pt>
                <c:pt idx="5">
                  <c:v>Olomoucký kraj</c:v>
                </c:pt>
                <c:pt idx="6">
                  <c:v>Moravskoslezský kraj</c:v>
                </c:pt>
                <c:pt idx="7">
                  <c:v>Liberecký kraj</c:v>
                </c:pt>
                <c:pt idx="8">
                  <c:v>ČR</c:v>
                </c:pt>
                <c:pt idx="9">
                  <c:v>Středočeský kraj</c:v>
                </c:pt>
                <c:pt idx="10">
                  <c:v>Jihomoravský kraj</c:v>
                </c:pt>
                <c:pt idx="11">
                  <c:v>Hlavní město Praha</c:v>
                </c:pt>
                <c:pt idx="12">
                  <c:v>Plzeňský kraj</c:v>
                </c:pt>
                <c:pt idx="13">
                  <c:v>Královéhradecký kraj</c:v>
                </c:pt>
                <c:pt idx="14">
                  <c:v>Karlovarský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654.35757817081901</c:v>
                </c:pt>
                <c:pt idx="1">
                  <c:v>621.95099669291596</c:v>
                </c:pt>
                <c:pt idx="2">
                  <c:v>617.46700347625995</c:v>
                </c:pt>
                <c:pt idx="3">
                  <c:v>601.14495627022302</c:v>
                </c:pt>
                <c:pt idx="4">
                  <c:v>566.90557186097305</c:v>
                </c:pt>
                <c:pt idx="5">
                  <c:v>553.78432473912801</c:v>
                </c:pt>
                <c:pt idx="6">
                  <c:v>533.09388532983905</c:v>
                </c:pt>
                <c:pt idx="7">
                  <c:v>475.78264103315303</c:v>
                </c:pt>
                <c:pt idx="8">
                  <c:v>472.45453709806998</c:v>
                </c:pt>
                <c:pt idx="9">
                  <c:v>437.13961250154301</c:v>
                </c:pt>
                <c:pt idx="10">
                  <c:v>432.97379422125499</c:v>
                </c:pt>
                <c:pt idx="11">
                  <c:v>366.31309008613698</c:v>
                </c:pt>
                <c:pt idx="12">
                  <c:v>312.08732342316199</c:v>
                </c:pt>
                <c:pt idx="13">
                  <c:v>212.09215313415999</c:v>
                </c:pt>
                <c:pt idx="14">
                  <c:v>154.07379252300899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B-4171-AE9D-D1549822F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8312239"/>
        <c:axId val="1994523775"/>
      </c:barChart>
      <c:catAx>
        <c:axId val="19183122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4523775"/>
        <c:crosses val="autoZero"/>
        <c:auto val="1"/>
        <c:lblAlgn val="ctr"/>
        <c:lblOffset val="100"/>
        <c:noMultiLvlLbl val="0"/>
      </c:catAx>
      <c:valAx>
        <c:axId val="1994523775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831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Žďár nad Sázavou</c:v>
                </c:pt>
                <c:pt idx="1">
                  <c:v>Děčín</c:v>
                </c:pt>
                <c:pt idx="2">
                  <c:v>Česká Lípa</c:v>
                </c:pt>
                <c:pt idx="3">
                  <c:v>Jihlava</c:v>
                </c:pt>
                <c:pt idx="4">
                  <c:v>Most</c:v>
                </c:pt>
                <c:pt idx="5">
                  <c:v>České Budějovice</c:v>
                </c:pt>
                <c:pt idx="6">
                  <c:v>Zlín</c:v>
                </c:pt>
                <c:pt idx="7">
                  <c:v>Tábor</c:v>
                </c:pt>
                <c:pt idx="8">
                  <c:v>Český Krumlov</c:v>
                </c:pt>
                <c:pt idx="9">
                  <c:v>Pelhřimov</c:v>
                </c:pt>
                <c:pt idx="10">
                  <c:v>Prachatice</c:v>
                </c:pt>
                <c:pt idx="11">
                  <c:v>Teplice</c:v>
                </c:pt>
                <c:pt idx="12">
                  <c:v>Vsetín</c:v>
                </c:pt>
                <c:pt idx="13">
                  <c:v>Frýdek-Místek</c:v>
                </c:pt>
                <c:pt idx="14">
                  <c:v>Svitavy</c:v>
                </c:pt>
                <c:pt idx="15">
                  <c:v>ČR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1033.36210836337</c:v>
                </c:pt>
                <c:pt idx="1">
                  <c:v>1428.1082583254799</c:v>
                </c:pt>
                <c:pt idx="2">
                  <c:v>1494.6757018393</c:v>
                </c:pt>
                <c:pt idx="3">
                  <c:v>1138.80381596085</c:v>
                </c:pt>
                <c:pt idx="4">
                  <c:v>1322.1971568732699</c:v>
                </c:pt>
                <c:pt idx="5">
                  <c:v>1199.0628014884901</c:v>
                </c:pt>
                <c:pt idx="6">
                  <c:v>938.68052511844303</c:v>
                </c:pt>
                <c:pt idx="7">
                  <c:v>1213.5094302841201</c:v>
                </c:pt>
                <c:pt idx="8">
                  <c:v>1124.17960881148</c:v>
                </c:pt>
                <c:pt idx="9">
                  <c:v>1240.62958147769</c:v>
                </c:pt>
                <c:pt idx="10">
                  <c:v>882.733728274942</c:v>
                </c:pt>
                <c:pt idx="11">
                  <c:v>1082.34163877525</c:v>
                </c:pt>
                <c:pt idx="12">
                  <c:v>815.57760196464199</c:v>
                </c:pt>
                <c:pt idx="13">
                  <c:v>862.29386005776496</c:v>
                </c:pt>
                <c:pt idx="14">
                  <c:v>1107.99076035386</c:v>
                </c:pt>
                <c:pt idx="15">
                  <c:v>898.00400020983795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2BF-8BD6-5FBE1940F7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Žďár nad Sázavou</c:v>
                </c:pt>
                <c:pt idx="1">
                  <c:v>Děčín</c:v>
                </c:pt>
                <c:pt idx="2">
                  <c:v>Česká Lípa</c:v>
                </c:pt>
                <c:pt idx="3">
                  <c:v>Jihlava</c:v>
                </c:pt>
                <c:pt idx="4">
                  <c:v>Most</c:v>
                </c:pt>
                <c:pt idx="5">
                  <c:v>České Budějovice</c:v>
                </c:pt>
                <c:pt idx="6">
                  <c:v>Zlín</c:v>
                </c:pt>
                <c:pt idx="7">
                  <c:v>Tábor</c:v>
                </c:pt>
                <c:pt idx="8">
                  <c:v>Český Krumlov</c:v>
                </c:pt>
                <c:pt idx="9">
                  <c:v>Pelhřimov</c:v>
                </c:pt>
                <c:pt idx="10">
                  <c:v>Prachatice</c:v>
                </c:pt>
                <c:pt idx="11">
                  <c:v>Teplice</c:v>
                </c:pt>
                <c:pt idx="12">
                  <c:v>Vsetín</c:v>
                </c:pt>
                <c:pt idx="13">
                  <c:v>Frýdek-Místek</c:v>
                </c:pt>
                <c:pt idx="14">
                  <c:v>Svitavy</c:v>
                </c:pt>
                <c:pt idx="15">
                  <c:v>ČR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837.86116894327904</c:v>
                </c:pt>
                <c:pt idx="1">
                  <c:v>975.74531812076305</c:v>
                </c:pt>
                <c:pt idx="2">
                  <c:v>988.38334946757004</c:v>
                </c:pt>
                <c:pt idx="3">
                  <c:v>902.06639208645697</c:v>
                </c:pt>
                <c:pt idx="4">
                  <c:v>920.25638271207004</c:v>
                </c:pt>
                <c:pt idx="5">
                  <c:v>921.37435363419604</c:v>
                </c:pt>
                <c:pt idx="6">
                  <c:v>882.32838686786397</c:v>
                </c:pt>
                <c:pt idx="7">
                  <c:v>879.18514547492498</c:v>
                </c:pt>
                <c:pt idx="8">
                  <c:v>815.51757749041496</c:v>
                </c:pt>
                <c:pt idx="9">
                  <c:v>908.68855633315798</c:v>
                </c:pt>
                <c:pt idx="10">
                  <c:v>664.99274196712304</c:v>
                </c:pt>
                <c:pt idx="11">
                  <c:v>750.74377091855695</c:v>
                </c:pt>
                <c:pt idx="12">
                  <c:v>701.15952949055998</c:v>
                </c:pt>
                <c:pt idx="13">
                  <c:v>720.67455511040703</c:v>
                </c:pt>
                <c:pt idx="14">
                  <c:v>798.40510672558003</c:v>
                </c:pt>
                <c:pt idx="15">
                  <c:v>625.12045374487298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2BF-8BD6-5FBE1940F7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05983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Žďár nad Sázavou</c:v>
                </c:pt>
                <c:pt idx="1">
                  <c:v>Děčín</c:v>
                </c:pt>
                <c:pt idx="2">
                  <c:v>Česká Lípa</c:v>
                </c:pt>
                <c:pt idx="3">
                  <c:v>Jihlava</c:v>
                </c:pt>
                <c:pt idx="4">
                  <c:v>Most</c:v>
                </c:pt>
                <c:pt idx="5">
                  <c:v>České Budějovice</c:v>
                </c:pt>
                <c:pt idx="6">
                  <c:v>Zlín</c:v>
                </c:pt>
                <c:pt idx="7">
                  <c:v>Tábor</c:v>
                </c:pt>
                <c:pt idx="8">
                  <c:v>Český Krumlov</c:v>
                </c:pt>
                <c:pt idx="9">
                  <c:v>Pelhřimov</c:v>
                </c:pt>
                <c:pt idx="10">
                  <c:v>Prachatice</c:v>
                </c:pt>
                <c:pt idx="11">
                  <c:v>Teplice</c:v>
                </c:pt>
                <c:pt idx="12">
                  <c:v>Vsetín</c:v>
                </c:pt>
                <c:pt idx="13">
                  <c:v>Frýdek-Místek</c:v>
                </c:pt>
                <c:pt idx="14">
                  <c:v>Svitavy</c:v>
                </c:pt>
                <c:pt idx="15">
                  <c:v>ČR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797.23759711572598</c:v>
                </c:pt>
                <c:pt idx="1">
                  <c:v>766.54675703632699</c:v>
                </c:pt>
                <c:pt idx="2">
                  <c:v>746.36979670861501</c:v>
                </c:pt>
                <c:pt idx="3">
                  <c:v>745.414862533882</c:v>
                </c:pt>
                <c:pt idx="4">
                  <c:v>697.35381530418499</c:v>
                </c:pt>
                <c:pt idx="5">
                  <c:v>693.20020622450897</c:v>
                </c:pt>
                <c:pt idx="6">
                  <c:v>689.79191451171903</c:v>
                </c:pt>
                <c:pt idx="7">
                  <c:v>655.97738681222199</c:v>
                </c:pt>
                <c:pt idx="8">
                  <c:v>654.68841380206595</c:v>
                </c:pt>
                <c:pt idx="9">
                  <c:v>641.75264861276298</c:v>
                </c:pt>
                <c:pt idx="10">
                  <c:v>641.45317587979105</c:v>
                </c:pt>
                <c:pt idx="11">
                  <c:v>636.07908764100603</c:v>
                </c:pt>
                <c:pt idx="12">
                  <c:v>630.69474095469297</c:v>
                </c:pt>
                <c:pt idx="13">
                  <c:v>625.64054784309997</c:v>
                </c:pt>
                <c:pt idx="14">
                  <c:v>624.92212435183399</c:v>
                </c:pt>
                <c:pt idx="15">
                  <c:v>472.45453709806998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2BF-8BD6-5FBE1940F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8312239"/>
        <c:axId val="1994523775"/>
      </c:barChart>
      <c:catAx>
        <c:axId val="19183122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4523775"/>
        <c:crosses val="autoZero"/>
        <c:auto val="1"/>
        <c:lblAlgn val="ctr"/>
        <c:lblOffset val="100"/>
        <c:noMultiLvlLbl val="0"/>
      </c:catAx>
      <c:valAx>
        <c:axId val="1994523775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831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0598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Žďár nad Sázavou</c:v>
                </c:pt>
                <c:pt idx="1">
                  <c:v>Děčín</c:v>
                </c:pt>
                <c:pt idx="2">
                  <c:v>Česká Lípa</c:v>
                </c:pt>
                <c:pt idx="3">
                  <c:v>Jihlava</c:v>
                </c:pt>
                <c:pt idx="4">
                  <c:v>Most</c:v>
                </c:pt>
                <c:pt idx="5">
                  <c:v>České Budějovice</c:v>
                </c:pt>
                <c:pt idx="6">
                  <c:v>Zlín</c:v>
                </c:pt>
                <c:pt idx="7">
                  <c:v>Tábor</c:v>
                </c:pt>
                <c:pt idx="8">
                  <c:v>Český Krumlov</c:v>
                </c:pt>
                <c:pt idx="9">
                  <c:v>Pelhřimov</c:v>
                </c:pt>
                <c:pt idx="10">
                  <c:v>Prachatice</c:v>
                </c:pt>
                <c:pt idx="11">
                  <c:v>Teplice</c:v>
                </c:pt>
                <c:pt idx="12">
                  <c:v>Vsetín</c:v>
                </c:pt>
                <c:pt idx="13">
                  <c:v>Frýdek-Místek</c:v>
                </c:pt>
                <c:pt idx="14">
                  <c:v>Svitavy</c:v>
                </c:pt>
                <c:pt idx="15">
                  <c:v>ČR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797.23759711572598</c:v>
                </c:pt>
                <c:pt idx="1">
                  <c:v>766.54675703632699</c:v>
                </c:pt>
                <c:pt idx="2">
                  <c:v>746.36979670861501</c:v>
                </c:pt>
                <c:pt idx="3">
                  <c:v>745.414862533882</c:v>
                </c:pt>
                <c:pt idx="4">
                  <c:v>697.35381530418499</c:v>
                </c:pt>
                <c:pt idx="5">
                  <c:v>693.20020622450897</c:v>
                </c:pt>
                <c:pt idx="6">
                  <c:v>689.79191451171903</c:v>
                </c:pt>
                <c:pt idx="7">
                  <c:v>655.97738681222199</c:v>
                </c:pt>
                <c:pt idx="8">
                  <c:v>654.68841380206595</c:v>
                </c:pt>
                <c:pt idx="9">
                  <c:v>641.75264861276298</c:v>
                </c:pt>
                <c:pt idx="10">
                  <c:v>641.45317587979105</c:v>
                </c:pt>
                <c:pt idx="11">
                  <c:v>636.07908764100603</c:v>
                </c:pt>
                <c:pt idx="12">
                  <c:v>630.69474095469297</c:v>
                </c:pt>
                <c:pt idx="13">
                  <c:v>625.64054784309997</c:v>
                </c:pt>
                <c:pt idx="14">
                  <c:v>624.92212435183399</c:v>
                </c:pt>
                <c:pt idx="15">
                  <c:v>472.45453709806998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B-4171-AE9D-D1549822F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8312239"/>
        <c:axId val="1994523775"/>
      </c:barChart>
      <c:catAx>
        <c:axId val="19183122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4523775"/>
        <c:crosses val="autoZero"/>
        <c:auto val="1"/>
        <c:lblAlgn val="ctr"/>
        <c:lblOffset val="100"/>
        <c:noMultiLvlLbl val="0"/>
      </c:catAx>
      <c:valAx>
        <c:axId val="1994523775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831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9441885555168334"/>
        </c:manualLayout>
      </c:layout>
      <c:barChart>
        <c:barDir val="col"/>
        <c:grouping val="clustered"/>
        <c:varyColors val="0"/>
        <c:ser>
          <c:idx val="5"/>
          <c:order val="4"/>
          <c:tx>
            <c:v>Reálné hodnoty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Sheet1!$B$7:$FZ$7</c:f>
              <c:numCache>
                <c:formatCode>General</c:formatCode>
                <c:ptCount val="181"/>
                <c:pt idx="0">
                  <c:v>8252</c:v>
                </c:pt>
                <c:pt idx="1">
                  <c:v>8435</c:v>
                </c:pt>
                <c:pt idx="2">
                  <c:v>8380</c:v>
                </c:pt>
                <c:pt idx="3">
                  <c:v>8385</c:v>
                </c:pt>
                <c:pt idx="4">
                  <c:v>8447</c:v>
                </c:pt>
                <c:pt idx="5">
                  <c:v>8105</c:v>
                </c:pt>
                <c:pt idx="6">
                  <c:v>8331</c:v>
                </c:pt>
                <c:pt idx="7">
                  <c:v>9005</c:v>
                </c:pt>
                <c:pt idx="8">
                  <c:v>8980</c:v>
                </c:pt>
                <c:pt idx="9">
                  <c:v>9002</c:v>
                </c:pt>
                <c:pt idx="10">
                  <c:v>8964</c:v>
                </c:pt>
                <c:pt idx="11">
                  <c:v>8932</c:v>
                </c:pt>
                <c:pt idx="12">
                  <c:v>8532</c:v>
                </c:pt>
                <c:pt idx="13">
                  <c:v>8746</c:v>
                </c:pt>
                <c:pt idx="14">
                  <c:v>9462</c:v>
                </c:pt>
                <c:pt idx="15">
                  <c:v>9330</c:v>
                </c:pt>
                <c:pt idx="16">
                  <c:v>9161</c:v>
                </c:pt>
                <c:pt idx="17">
                  <c:v>8958</c:v>
                </c:pt>
                <c:pt idx="18">
                  <c:v>8767</c:v>
                </c:pt>
                <c:pt idx="19">
                  <c:v>8211</c:v>
                </c:pt>
                <c:pt idx="20">
                  <c:v>8324</c:v>
                </c:pt>
                <c:pt idx="21">
                  <c:v>8961</c:v>
                </c:pt>
                <c:pt idx="22">
                  <c:v>8629</c:v>
                </c:pt>
                <c:pt idx="23">
                  <c:v>8313</c:v>
                </c:pt>
                <c:pt idx="24">
                  <c:v>8161</c:v>
                </c:pt>
                <c:pt idx="25">
                  <c:v>8037</c:v>
                </c:pt>
                <c:pt idx="26">
                  <c:v>7517</c:v>
                </c:pt>
                <c:pt idx="27">
                  <c:v>7567</c:v>
                </c:pt>
                <c:pt idx="28">
                  <c:v>8105</c:v>
                </c:pt>
                <c:pt idx="29">
                  <c:v>7834</c:v>
                </c:pt>
                <c:pt idx="30">
                  <c:v>7515</c:v>
                </c:pt>
                <c:pt idx="31">
                  <c:v>7210</c:v>
                </c:pt>
                <c:pt idx="32">
                  <c:v>6384</c:v>
                </c:pt>
                <c:pt idx="33">
                  <c:v>6229</c:v>
                </c:pt>
                <c:pt idx="34">
                  <c:v>6325</c:v>
                </c:pt>
                <c:pt idx="35">
                  <c:v>6398</c:v>
                </c:pt>
                <c:pt idx="36">
                  <c:v>7078</c:v>
                </c:pt>
                <c:pt idx="37">
                  <c:v>6721</c:v>
                </c:pt>
                <c:pt idx="38">
                  <c:v>6243</c:v>
                </c:pt>
                <c:pt idx="39">
                  <c:v>5936</c:v>
                </c:pt>
                <c:pt idx="40">
                  <c:v>5302</c:v>
                </c:pt>
                <c:pt idx="41">
                  <c:v>5258</c:v>
                </c:pt>
                <c:pt idx="42">
                  <c:v>5554</c:v>
                </c:pt>
                <c:pt idx="43">
                  <c:v>5247</c:v>
                </c:pt>
                <c:pt idx="44">
                  <c:v>4960</c:v>
                </c:pt>
                <c:pt idx="45">
                  <c:v>4647</c:v>
                </c:pt>
                <c:pt idx="46">
                  <c:v>4424</c:v>
                </c:pt>
                <c:pt idx="47">
                  <c:v>4031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4-4C7D-A46E-B9CFA22B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R = 0,75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Sheet1!$B$2:$FZ$2</c:f>
              <c:numCache>
                <c:formatCode>General</c:formatCode>
                <c:ptCount val="181"/>
                <c:pt idx="31">
                  <c:v>7346.4879573838834</c:v>
                </c:pt>
                <c:pt idx="32">
                  <c:v>7170.0064377452973</c:v>
                </c:pt>
                <c:pt idx="33">
                  <c:v>6989.7877903759017</c:v>
                </c:pt>
                <c:pt idx="34">
                  <c:v>6815.2995642743736</c:v>
                </c:pt>
                <c:pt idx="35">
                  <c:v>6643.7396875911763</c:v>
                </c:pt>
                <c:pt idx="36">
                  <c:v>6471.8590522637969</c:v>
                </c:pt>
                <c:pt idx="37">
                  <c:v>6301.9657010734736</c:v>
                </c:pt>
                <c:pt idx="38">
                  <c:v>6130.7964568235693</c:v>
                </c:pt>
                <c:pt idx="39">
                  <c:v>5955.6341215840475</c:v>
                </c:pt>
                <c:pt idx="40">
                  <c:v>5779.1811987865312</c:v>
                </c:pt>
                <c:pt idx="41">
                  <c:v>5603.0466812152017</c:v>
                </c:pt>
                <c:pt idx="42">
                  <c:v>5424.4975767620335</c:v>
                </c:pt>
                <c:pt idx="43">
                  <c:v>5242.6157862713262</c:v>
                </c:pt>
                <c:pt idx="44">
                  <c:v>5059.6774939008719</c:v>
                </c:pt>
                <c:pt idx="45">
                  <c:v>4876.989409061167</c:v>
                </c:pt>
                <c:pt idx="46">
                  <c:v>4696.2160513404879</c:v>
                </c:pt>
                <c:pt idx="47">
                  <c:v>4518.0856342378856</c:v>
                </c:pt>
                <c:pt idx="48">
                  <c:v>4342.538385775586</c:v>
                </c:pt>
                <c:pt idx="49">
                  <c:v>4168.230104141684</c:v>
                </c:pt>
                <c:pt idx="50">
                  <c:v>3996.1161037365364</c:v>
                </c:pt>
                <c:pt idx="51">
                  <c:v>3828.035495509002</c:v>
                </c:pt>
                <c:pt idx="52">
                  <c:v>3664.4067003691898</c:v>
                </c:pt>
                <c:pt idx="53">
                  <c:v>3505.8406400109211</c:v>
                </c:pt>
                <c:pt idx="54">
                  <c:v>3352.1608032909389</c:v>
                </c:pt>
                <c:pt idx="55">
                  <c:v>3203.816005256851</c:v>
                </c:pt>
                <c:pt idx="56">
                  <c:v>3060.3014328954155</c:v>
                </c:pt>
                <c:pt idx="57">
                  <c:v>2921.9641476191214</c:v>
                </c:pt>
                <c:pt idx="58">
                  <c:v>2788.7865861819605</c:v>
                </c:pt>
                <c:pt idx="59">
                  <c:v>2660.5743671930536</c:v>
                </c:pt>
                <c:pt idx="60">
                  <c:v>2537.6133914134343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C4-4C7D-A46E-B9CFA22B4B75}"/>
            </c:ext>
          </c:extLst>
        </c:ser>
        <c:ser>
          <c:idx val="2"/>
          <c:order val="1"/>
          <c:tx>
            <c:v>R = 0,85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Sheet1!$B$3:$FZ$3</c:f>
              <c:numCache>
                <c:formatCode>General</c:formatCode>
                <c:ptCount val="181"/>
                <c:pt idx="31">
                  <c:v>7359.1487400988754</c:v>
                </c:pt>
                <c:pt idx="32">
                  <c:v>7205.0885308419947</c:v>
                </c:pt>
                <c:pt idx="33">
                  <c:v>7053.3694681235784</c:v>
                </c:pt>
                <c:pt idx="34">
                  <c:v>6911.0531346519101</c:v>
                </c:pt>
                <c:pt idx="35">
                  <c:v>6776.1091415651281</c:v>
                </c:pt>
                <c:pt idx="36">
                  <c:v>6646.1347401229223</c:v>
                </c:pt>
                <c:pt idx="37">
                  <c:v>6523.895107159472</c:v>
                </c:pt>
                <c:pt idx="38">
                  <c:v>6406.2383290128155</c:v>
                </c:pt>
                <c:pt idx="39">
                  <c:v>6288.142417912637</c:v>
                </c:pt>
                <c:pt idx="40">
                  <c:v>6170.9172249777539</c:v>
                </c:pt>
                <c:pt idx="41">
                  <c:v>6055.4780215670071</c:v>
                </c:pt>
                <c:pt idx="42">
                  <c:v>5938.7968252177707</c:v>
                </c:pt>
                <c:pt idx="43">
                  <c:v>5819.3191674173222</c:v>
                </c:pt>
                <c:pt idx="44">
                  <c:v>5698.6855597230287</c:v>
                </c:pt>
                <c:pt idx="45">
                  <c:v>5577.4418957254657</c:v>
                </c:pt>
                <c:pt idx="46">
                  <c:v>5456.3998734071538</c:v>
                </c:pt>
                <c:pt idx="47">
                  <c:v>5335.9384743855671</c:v>
                </c:pt>
                <c:pt idx="48">
                  <c:v>5215.7856838108237</c:v>
                </c:pt>
                <c:pt idx="49">
                  <c:v>5094.4383769703891</c:v>
                </c:pt>
                <c:pt idx="50">
                  <c:v>4972.623913851663</c:v>
                </c:pt>
                <c:pt idx="51">
                  <c:v>4851.8472203581823</c:v>
                </c:pt>
                <c:pt idx="52">
                  <c:v>4732.3085922125483</c:v>
                </c:pt>
                <c:pt idx="53">
                  <c:v>4614.4749860336451</c:v>
                </c:pt>
                <c:pt idx="54">
                  <c:v>4498.2354309702605</c:v>
                </c:pt>
                <c:pt idx="55">
                  <c:v>4384.1393230382091</c:v>
                </c:pt>
                <c:pt idx="56">
                  <c:v>4271.6854349783744</c:v>
                </c:pt>
                <c:pt idx="57">
                  <c:v>4161.2590118095832</c:v>
                </c:pt>
                <c:pt idx="58">
                  <c:v>4052.9094442847068</c:v>
                </c:pt>
                <c:pt idx="59">
                  <c:v>3946.5181470008201</c:v>
                </c:pt>
                <c:pt idx="60">
                  <c:v>3842.5096044303127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C4-4C7D-A46E-B9CFA22B4B75}"/>
            </c:ext>
          </c:extLst>
        </c:ser>
        <c:ser>
          <c:idx val="1"/>
          <c:order val="2"/>
          <c:tx>
            <c:v>R = 0,95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Sheet1!$B$4:$FZ$4</c:f>
              <c:numCache>
                <c:formatCode>General</c:formatCode>
                <c:ptCount val="181"/>
                <c:pt idx="31">
                  <c:v>7371.80952281387</c:v>
                </c:pt>
                <c:pt idx="32">
                  <c:v>7240.2104377208161</c:v>
                </c:pt>
                <c:pt idx="33">
                  <c:v>7117.0779933943268</c:v>
                </c:pt>
                <c:pt idx="34">
                  <c:v>7006.9896895826942</c:v>
                </c:pt>
                <c:pt idx="35">
                  <c:v>6909.3497764030908</c:v>
                </c:pt>
                <c:pt idx="36">
                  <c:v>6823.0439394995847</c:v>
                </c:pt>
                <c:pt idx="37">
                  <c:v>6751.6569816162273</c:v>
                </c:pt>
                <c:pt idx="38">
                  <c:v>6692.3068667328498</c:v>
                </c:pt>
                <c:pt idx="39">
                  <c:v>6637.5106256231893</c:v>
                </c:pt>
                <c:pt idx="40">
                  <c:v>6587.0938183800581</c:v>
                </c:pt>
                <c:pt idx="41">
                  <c:v>6541.5941291713798</c:v>
                </c:pt>
                <c:pt idx="42">
                  <c:v>6498.1469237986676</c:v>
                </c:pt>
                <c:pt idx="43">
                  <c:v>6454.8632429166037</c:v>
                </c:pt>
                <c:pt idx="44">
                  <c:v>6412.5304278255144</c:v>
                </c:pt>
                <c:pt idx="45">
                  <c:v>6370.8005267828094</c:v>
                </c:pt>
                <c:pt idx="46">
                  <c:v>6329.613770872741</c:v>
                </c:pt>
                <c:pt idx="47">
                  <c:v>6288.9917878197111</c:v>
                </c:pt>
                <c:pt idx="48">
                  <c:v>6248.561465378255</c:v>
                </c:pt>
                <c:pt idx="49">
                  <c:v>6206.6689206612764</c:v>
                </c:pt>
                <c:pt idx="50">
                  <c:v>6163.518700866417</c:v>
                </c:pt>
                <c:pt idx="51">
                  <c:v>6120.1656733168611</c:v>
                </c:pt>
                <c:pt idx="52">
                  <c:v>6076.5031273307877</c:v>
                </c:pt>
                <c:pt idx="53">
                  <c:v>6032.8033107301353</c:v>
                </c:pt>
                <c:pt idx="54">
                  <c:v>5988.9062310083582</c:v>
                </c:pt>
                <c:pt idx="55">
                  <c:v>5945.3046391626867</c:v>
                </c:pt>
                <c:pt idx="56">
                  <c:v>5901.4128922168784</c:v>
                </c:pt>
                <c:pt idx="57">
                  <c:v>5857.4566871165125</c:v>
                </c:pt>
                <c:pt idx="58">
                  <c:v>5813.4209416048061</c:v>
                </c:pt>
                <c:pt idx="59">
                  <c:v>5769.1524804969513</c:v>
                </c:pt>
                <c:pt idx="60">
                  <c:v>5725.0786672808117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C4-4C7D-A46E-B9CFA22B4B75}"/>
            </c:ext>
          </c:extLst>
        </c:ser>
        <c:ser>
          <c:idx val="4"/>
          <c:order val="3"/>
          <c:tx>
            <c:v>Maximální počet pacientů s COVID-19 na lůžkách za období říjen/listopad 2020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Sheet1!$B$6:$FZ$6</c:f>
              <c:numCache>
                <c:formatCode>General</c:formatCode>
                <c:ptCount val="181"/>
                <c:pt idx="0">
                  <c:v>8156</c:v>
                </c:pt>
                <c:pt idx="1">
                  <c:v>8156</c:v>
                </c:pt>
                <c:pt idx="2">
                  <c:v>8156</c:v>
                </c:pt>
                <c:pt idx="3">
                  <c:v>8156</c:v>
                </c:pt>
                <c:pt idx="4">
                  <c:v>8156</c:v>
                </c:pt>
                <c:pt idx="5">
                  <c:v>8156</c:v>
                </c:pt>
                <c:pt idx="6">
                  <c:v>8156</c:v>
                </c:pt>
                <c:pt idx="7">
                  <c:v>8156</c:v>
                </c:pt>
                <c:pt idx="8">
                  <c:v>8156</c:v>
                </c:pt>
                <c:pt idx="9">
                  <c:v>8156</c:v>
                </c:pt>
                <c:pt idx="10">
                  <c:v>8156</c:v>
                </c:pt>
                <c:pt idx="11">
                  <c:v>8156</c:v>
                </c:pt>
                <c:pt idx="12">
                  <c:v>8156</c:v>
                </c:pt>
                <c:pt idx="13">
                  <c:v>8156</c:v>
                </c:pt>
                <c:pt idx="14">
                  <c:v>8156</c:v>
                </c:pt>
                <c:pt idx="15">
                  <c:v>8156</c:v>
                </c:pt>
                <c:pt idx="16">
                  <c:v>8156</c:v>
                </c:pt>
                <c:pt idx="17">
                  <c:v>8156</c:v>
                </c:pt>
                <c:pt idx="18">
                  <c:v>8156</c:v>
                </c:pt>
                <c:pt idx="19">
                  <c:v>8156</c:v>
                </c:pt>
                <c:pt idx="20">
                  <c:v>8156</c:v>
                </c:pt>
                <c:pt idx="21">
                  <c:v>8156</c:v>
                </c:pt>
                <c:pt idx="22">
                  <c:v>8156</c:v>
                </c:pt>
                <c:pt idx="23">
                  <c:v>8156</c:v>
                </c:pt>
                <c:pt idx="24">
                  <c:v>8156</c:v>
                </c:pt>
                <c:pt idx="25">
                  <c:v>8156</c:v>
                </c:pt>
                <c:pt idx="26">
                  <c:v>8156</c:v>
                </c:pt>
                <c:pt idx="27">
                  <c:v>8156</c:v>
                </c:pt>
                <c:pt idx="28">
                  <c:v>8156</c:v>
                </c:pt>
                <c:pt idx="29">
                  <c:v>8156</c:v>
                </c:pt>
                <c:pt idx="30">
                  <c:v>8156</c:v>
                </c:pt>
                <c:pt idx="31">
                  <c:v>8156</c:v>
                </c:pt>
                <c:pt idx="32">
                  <c:v>8156</c:v>
                </c:pt>
                <c:pt idx="33">
                  <c:v>8156</c:v>
                </c:pt>
                <c:pt idx="34">
                  <c:v>8156</c:v>
                </c:pt>
                <c:pt idx="35">
                  <c:v>8156</c:v>
                </c:pt>
                <c:pt idx="36">
                  <c:v>8156</c:v>
                </c:pt>
                <c:pt idx="37">
                  <c:v>8156</c:v>
                </c:pt>
                <c:pt idx="38">
                  <c:v>8156</c:v>
                </c:pt>
                <c:pt idx="39">
                  <c:v>8156</c:v>
                </c:pt>
                <c:pt idx="40">
                  <c:v>8156</c:v>
                </c:pt>
                <c:pt idx="41">
                  <c:v>8156</c:v>
                </c:pt>
                <c:pt idx="42">
                  <c:v>8156</c:v>
                </c:pt>
                <c:pt idx="43">
                  <c:v>8156</c:v>
                </c:pt>
                <c:pt idx="44">
                  <c:v>8156</c:v>
                </c:pt>
                <c:pt idx="45">
                  <c:v>8156</c:v>
                </c:pt>
                <c:pt idx="46">
                  <c:v>8156</c:v>
                </c:pt>
                <c:pt idx="47">
                  <c:v>8156</c:v>
                </c:pt>
                <c:pt idx="48">
                  <c:v>8156</c:v>
                </c:pt>
                <c:pt idx="49">
                  <c:v>8156</c:v>
                </c:pt>
                <c:pt idx="50">
                  <c:v>8156</c:v>
                </c:pt>
                <c:pt idx="51">
                  <c:v>8156</c:v>
                </c:pt>
                <c:pt idx="52">
                  <c:v>8156</c:v>
                </c:pt>
                <c:pt idx="53">
                  <c:v>8156</c:v>
                </c:pt>
                <c:pt idx="54">
                  <c:v>8156</c:v>
                </c:pt>
                <c:pt idx="55">
                  <c:v>8156</c:v>
                </c:pt>
                <c:pt idx="56">
                  <c:v>8156</c:v>
                </c:pt>
                <c:pt idx="57">
                  <c:v>8156</c:v>
                </c:pt>
                <c:pt idx="58">
                  <c:v>8156</c:v>
                </c:pt>
                <c:pt idx="59">
                  <c:v>8156</c:v>
                </c:pt>
                <c:pt idx="60">
                  <c:v>8156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C4-4C7D-A46E-B9CFA22B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9441885555168334"/>
        </c:manualLayout>
      </c:layout>
      <c:barChart>
        <c:barDir val="col"/>
        <c:grouping val="clustered"/>
        <c:varyColors val="0"/>
        <c:ser>
          <c:idx val="5"/>
          <c:order val="4"/>
          <c:tx>
            <c:v>Reálné hodnoty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Sheet1!$B$7:$FZ$7</c:f>
              <c:numCache>
                <c:formatCode>General</c:formatCode>
                <c:ptCount val="181"/>
                <c:pt idx="0">
                  <c:v>1584</c:v>
                </c:pt>
                <c:pt idx="1">
                  <c:v>1595</c:v>
                </c:pt>
                <c:pt idx="2">
                  <c:v>1622</c:v>
                </c:pt>
                <c:pt idx="3">
                  <c:v>1648</c:v>
                </c:pt>
                <c:pt idx="4">
                  <c:v>1668</c:v>
                </c:pt>
                <c:pt idx="5">
                  <c:v>1672</c:v>
                </c:pt>
                <c:pt idx="6">
                  <c:v>1675</c:v>
                </c:pt>
                <c:pt idx="7">
                  <c:v>1770</c:v>
                </c:pt>
                <c:pt idx="8">
                  <c:v>1800</c:v>
                </c:pt>
                <c:pt idx="9">
                  <c:v>1831</c:v>
                </c:pt>
                <c:pt idx="10">
                  <c:v>1820</c:v>
                </c:pt>
                <c:pt idx="11">
                  <c:v>1831</c:v>
                </c:pt>
                <c:pt idx="12">
                  <c:v>1779</c:v>
                </c:pt>
                <c:pt idx="13">
                  <c:v>1826</c:v>
                </c:pt>
                <c:pt idx="14">
                  <c:v>1884</c:v>
                </c:pt>
                <c:pt idx="15">
                  <c:v>1891</c:v>
                </c:pt>
                <c:pt idx="16">
                  <c:v>1860</c:v>
                </c:pt>
                <c:pt idx="17">
                  <c:v>1860</c:v>
                </c:pt>
                <c:pt idx="18">
                  <c:v>1820</c:v>
                </c:pt>
                <c:pt idx="19">
                  <c:v>1781</c:v>
                </c:pt>
                <c:pt idx="20">
                  <c:v>1805</c:v>
                </c:pt>
                <c:pt idx="21">
                  <c:v>1825</c:v>
                </c:pt>
                <c:pt idx="22">
                  <c:v>1778</c:v>
                </c:pt>
                <c:pt idx="23">
                  <c:v>1746</c:v>
                </c:pt>
                <c:pt idx="24">
                  <c:v>1745</c:v>
                </c:pt>
                <c:pt idx="25">
                  <c:v>1684</c:v>
                </c:pt>
                <c:pt idx="26">
                  <c:v>1649</c:v>
                </c:pt>
                <c:pt idx="27">
                  <c:v>1658</c:v>
                </c:pt>
                <c:pt idx="28">
                  <c:v>1668</c:v>
                </c:pt>
                <c:pt idx="29">
                  <c:v>1619</c:v>
                </c:pt>
                <c:pt idx="30">
                  <c:v>1558</c:v>
                </c:pt>
                <c:pt idx="31">
                  <c:v>1512</c:v>
                </c:pt>
                <c:pt idx="32">
                  <c:v>1428</c:v>
                </c:pt>
                <c:pt idx="33">
                  <c:v>1401</c:v>
                </c:pt>
                <c:pt idx="34">
                  <c:v>1381</c:v>
                </c:pt>
                <c:pt idx="35">
                  <c:v>1351</c:v>
                </c:pt>
                <c:pt idx="36">
                  <c:v>1403</c:v>
                </c:pt>
                <c:pt idx="37">
                  <c:v>1373</c:v>
                </c:pt>
                <c:pt idx="38">
                  <c:v>1326</c:v>
                </c:pt>
                <c:pt idx="39">
                  <c:v>1248</c:v>
                </c:pt>
                <c:pt idx="40">
                  <c:v>1231</c:v>
                </c:pt>
                <c:pt idx="41">
                  <c:v>1215</c:v>
                </c:pt>
                <c:pt idx="42">
                  <c:v>1199</c:v>
                </c:pt>
                <c:pt idx="43">
                  <c:v>1178</c:v>
                </c:pt>
                <c:pt idx="44">
                  <c:v>1136</c:v>
                </c:pt>
                <c:pt idx="45">
                  <c:v>1046</c:v>
                </c:pt>
                <c:pt idx="46">
                  <c:v>1028</c:v>
                </c:pt>
                <c:pt idx="47">
                  <c:v>989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8-4641-AE4B-C0FA00842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R = 0,75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Sheet1!$B$2:$FZ$2</c:f>
              <c:numCache>
                <c:formatCode>General</c:formatCode>
                <c:ptCount val="181"/>
                <c:pt idx="31">
                  <c:v>1530.2191397925492</c:v>
                </c:pt>
                <c:pt idx="32">
                  <c:v>1496.375196120415</c:v>
                </c:pt>
                <c:pt idx="33">
                  <c:v>1462.9106233174198</c:v>
                </c:pt>
                <c:pt idx="34">
                  <c:v>1430.8212562313993</c:v>
                </c:pt>
                <c:pt idx="35">
                  <c:v>1399.7801552886681</c:v>
                </c:pt>
                <c:pt idx="36">
                  <c:v>1369.2191766887213</c:v>
                </c:pt>
                <c:pt idx="37">
                  <c:v>1338.8762059004825</c:v>
                </c:pt>
                <c:pt idx="38">
                  <c:v>1309.0435564479278</c:v>
                </c:pt>
                <c:pt idx="39">
                  <c:v>1278.9122585332334</c:v>
                </c:pt>
                <c:pt idx="40">
                  <c:v>1248.1905271099413</c:v>
                </c:pt>
                <c:pt idx="41">
                  <c:v>1217.2879555428667</c:v>
                </c:pt>
                <c:pt idx="42">
                  <c:v>1185.7562747416152</c:v>
                </c:pt>
                <c:pt idx="43">
                  <c:v>1153.4204530842198</c:v>
                </c:pt>
                <c:pt idx="44">
                  <c:v>1120.3644613469446</c:v>
                </c:pt>
                <c:pt idx="45">
                  <c:v>1086.8226049174418</c:v>
                </c:pt>
                <c:pt idx="46">
                  <c:v>1053.0999138732045</c:v>
                </c:pt>
                <c:pt idx="47">
                  <c:v>1019.3109100344344</c:v>
                </c:pt>
                <c:pt idx="48">
                  <c:v>985.4354782666253</c:v>
                </c:pt>
                <c:pt idx="49">
                  <c:v>951.48201680966565</c:v>
                </c:pt>
                <c:pt idx="50">
                  <c:v>917.70108637994485</c:v>
                </c:pt>
                <c:pt idx="51">
                  <c:v>884.25294492896614</c:v>
                </c:pt>
                <c:pt idx="52">
                  <c:v>851.42170025383575</c:v>
                </c:pt>
                <c:pt idx="53">
                  <c:v>818.99779153161614</c:v>
                </c:pt>
                <c:pt idx="54">
                  <c:v>787.09799345402007</c:v>
                </c:pt>
                <c:pt idx="55">
                  <c:v>755.85630385895911</c:v>
                </c:pt>
                <c:pt idx="56">
                  <c:v>725.39827197834825</c:v>
                </c:pt>
                <c:pt idx="57">
                  <c:v>695.83094032708323</c:v>
                </c:pt>
                <c:pt idx="58">
                  <c:v>667.14453217629364</c:v>
                </c:pt>
                <c:pt idx="59">
                  <c:v>639.40531133780212</c:v>
                </c:pt>
                <c:pt idx="60">
                  <c:v>612.57485778980708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E8-4641-AE4B-C0FA0084231C}"/>
            </c:ext>
          </c:extLst>
        </c:ser>
        <c:ser>
          <c:idx val="2"/>
          <c:order val="1"/>
          <c:tx>
            <c:v>R = 0,85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Sheet1!$B$3:$FZ$3</c:f>
              <c:numCache>
                <c:formatCode>General</c:formatCode>
                <c:ptCount val="181"/>
                <c:pt idx="31">
                  <c:v>1531.5386658376153</c:v>
                </c:pt>
                <c:pt idx="32">
                  <c:v>1500.1887729458856</c:v>
                </c:pt>
                <c:pt idx="33">
                  <c:v>1470.1483655988056</c:v>
                </c:pt>
                <c:pt idx="34">
                  <c:v>1442.2467855418952</c:v>
                </c:pt>
                <c:pt idx="35">
                  <c:v>1416.2613467966798</c:v>
                </c:pt>
                <c:pt idx="36">
                  <c:v>1391.7296455071655</c:v>
                </c:pt>
                <c:pt idx="37">
                  <c:v>1368.4703481516135</c:v>
                </c:pt>
                <c:pt idx="38">
                  <c:v>1346.7968084630513</c:v>
                </c:pt>
                <c:pt idx="39">
                  <c:v>1325.6980801508812</c:v>
                </c:pt>
                <c:pt idx="40">
                  <c:v>1304.7063045381192</c:v>
                </c:pt>
                <c:pt idx="41">
                  <c:v>1284.1491915546394</c:v>
                </c:pt>
                <c:pt idx="42">
                  <c:v>1263.4973490472935</c:v>
                </c:pt>
                <c:pt idx="43">
                  <c:v>1242.4606938509155</c:v>
                </c:pt>
                <c:pt idx="44">
                  <c:v>1220.9944300601505</c:v>
                </c:pt>
                <c:pt idx="45">
                  <c:v>1199.195466714363</c:v>
                </c:pt>
                <c:pt idx="46">
                  <c:v>1177.2076642874563</c:v>
                </c:pt>
                <c:pt idx="47">
                  <c:v>1155.0388319036074</c:v>
                </c:pt>
                <c:pt idx="48">
                  <c:v>1132.5854717838488</c:v>
                </c:pt>
                <c:pt idx="49">
                  <c:v>1109.7891291041774</c:v>
                </c:pt>
                <c:pt idx="50">
                  <c:v>1086.8311280656749</c:v>
                </c:pt>
                <c:pt idx="51">
                  <c:v>1063.7889384182624</c:v>
                </c:pt>
                <c:pt idx="52">
                  <c:v>1040.8789051430983</c:v>
                </c:pt>
                <c:pt idx="53">
                  <c:v>1017.8437217519023</c:v>
                </c:pt>
                <c:pt idx="54">
                  <c:v>994.77991630954443</c:v>
                </c:pt>
                <c:pt idx="55">
                  <c:v>971.80888023787998</c:v>
                </c:pt>
                <c:pt idx="56">
                  <c:v>949.03548955262227</c:v>
                </c:pt>
                <c:pt idx="57">
                  <c:v>926.55647205745674</c:v>
                </c:pt>
                <c:pt idx="58">
                  <c:v>904.36125783888269</c:v>
                </c:pt>
                <c:pt idx="59">
                  <c:v>882.51795593194993</c:v>
                </c:pt>
                <c:pt idx="60">
                  <c:v>860.99986268477869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E8-4641-AE4B-C0FA0084231C}"/>
            </c:ext>
          </c:extLst>
        </c:ser>
        <c:ser>
          <c:idx val="1"/>
          <c:order val="2"/>
          <c:tx>
            <c:v>R = 0,95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Sheet1!$B$4:$FZ$4</c:f>
              <c:numCache>
                <c:formatCode>General</c:formatCode>
                <c:ptCount val="181"/>
                <c:pt idx="31">
                  <c:v>1532.8581918826821</c:v>
                </c:pt>
                <c:pt idx="32">
                  <c:v>1504.0064992243281</c:v>
                </c:pt>
                <c:pt idx="33">
                  <c:v>1477.3998226745871</c:v>
                </c:pt>
                <c:pt idx="34">
                  <c:v>1453.6935129633644</c:v>
                </c:pt>
                <c:pt idx="35">
                  <c:v>1432.8378993938995</c:v>
                </c:pt>
                <c:pt idx="36">
                  <c:v>1414.5300961180217</c:v>
                </c:pt>
                <c:pt idx="37">
                  <c:v>1398.7214281344327</c:v>
                </c:pt>
                <c:pt idx="38">
                  <c:v>1385.7819034477932</c:v>
                </c:pt>
                <c:pt idx="39">
                  <c:v>1374.502306905232</c:v>
                </c:pt>
                <c:pt idx="40">
                  <c:v>1364.2453775160536</c:v>
                </c:pt>
                <c:pt idx="41">
                  <c:v>1355.3028614970808</c:v>
                </c:pt>
                <c:pt idx="42">
                  <c:v>1347.1253372823521</c:v>
                </c:pt>
                <c:pt idx="43">
                  <c:v>1339.3578031170907</c:v>
                </c:pt>
                <c:pt idx="44">
                  <c:v>1331.8237083445381</c:v>
                </c:pt>
                <c:pt idx="45">
                  <c:v>1324.4852904659108</c:v>
                </c:pt>
                <c:pt idx="46">
                  <c:v>1317.3350333755479</c:v>
                </c:pt>
                <c:pt idx="47">
                  <c:v>1310.2820339410723</c:v>
                </c:pt>
                <c:pt idx="48">
                  <c:v>1303.1574285782322</c:v>
                </c:pt>
                <c:pt idx="49">
                  <c:v>1295.8427422789994</c:v>
                </c:pt>
                <c:pt idx="50">
                  <c:v>1288.4229319450781</c:v>
                </c:pt>
                <c:pt idx="51">
                  <c:v>1280.8802704087643</c:v>
                </c:pt>
                <c:pt idx="52">
                  <c:v>1273.3506552378381</c:v>
                </c:pt>
                <c:pt idx="53">
                  <c:v>1265.5195836787725</c:v>
                </c:pt>
                <c:pt idx="54">
                  <c:v>1257.4464272439079</c:v>
                </c:pt>
                <c:pt idx="55">
                  <c:v>1249.2173097339878</c:v>
                </c:pt>
                <c:pt idx="56">
                  <c:v>1240.8989954278663</c:v>
                </c:pt>
                <c:pt idx="57">
                  <c:v>1232.5484583457223</c:v>
                </c:pt>
                <c:pt idx="58">
                  <c:v>1224.1298886776738</c:v>
                </c:pt>
                <c:pt idx="59">
                  <c:v>1215.6914310179739</c:v>
                </c:pt>
                <c:pt idx="60">
                  <c:v>1207.1927765912958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E8-4641-AE4B-C0FA0084231C}"/>
            </c:ext>
          </c:extLst>
        </c:ser>
        <c:ser>
          <c:idx val="4"/>
          <c:order val="3"/>
          <c:tx>
            <c:v>Maximální počet pacientů s COVID-19 na lůžkách za období říjen/listopad 2020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Sheet1!$B$1:$FZ$1</c:f>
              <c:numCache>
                <c:formatCode>m/d/yyyy</c:formatCode>
                <c:ptCount val="18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</c:numCache>
            </c:numRef>
          </c:cat>
          <c:val>
            <c:numRef>
              <c:f>Sheet1!$B$6:$FZ$6</c:f>
              <c:numCache>
                <c:formatCode>General</c:formatCode>
                <c:ptCount val="181"/>
                <c:pt idx="0">
                  <c:v>1208</c:v>
                </c:pt>
                <c:pt idx="1">
                  <c:v>1208</c:v>
                </c:pt>
                <c:pt idx="2">
                  <c:v>1208</c:v>
                </c:pt>
                <c:pt idx="3">
                  <c:v>1208</c:v>
                </c:pt>
                <c:pt idx="4">
                  <c:v>1208</c:v>
                </c:pt>
                <c:pt idx="5">
                  <c:v>1208</c:v>
                </c:pt>
                <c:pt idx="6">
                  <c:v>1208</c:v>
                </c:pt>
                <c:pt idx="7">
                  <c:v>1208</c:v>
                </c:pt>
                <c:pt idx="8">
                  <c:v>1208</c:v>
                </c:pt>
                <c:pt idx="9">
                  <c:v>1208</c:v>
                </c:pt>
                <c:pt idx="10">
                  <c:v>1208</c:v>
                </c:pt>
                <c:pt idx="11">
                  <c:v>1208</c:v>
                </c:pt>
                <c:pt idx="12">
                  <c:v>1208</c:v>
                </c:pt>
                <c:pt idx="13">
                  <c:v>1208</c:v>
                </c:pt>
                <c:pt idx="14">
                  <c:v>1208</c:v>
                </c:pt>
                <c:pt idx="15">
                  <c:v>1208</c:v>
                </c:pt>
                <c:pt idx="16">
                  <c:v>1208</c:v>
                </c:pt>
                <c:pt idx="17">
                  <c:v>1208</c:v>
                </c:pt>
                <c:pt idx="18">
                  <c:v>1208</c:v>
                </c:pt>
                <c:pt idx="19">
                  <c:v>1208</c:v>
                </c:pt>
                <c:pt idx="20">
                  <c:v>1208</c:v>
                </c:pt>
                <c:pt idx="21">
                  <c:v>1208</c:v>
                </c:pt>
                <c:pt idx="22">
                  <c:v>1208</c:v>
                </c:pt>
                <c:pt idx="23">
                  <c:v>1208</c:v>
                </c:pt>
                <c:pt idx="24">
                  <c:v>1208</c:v>
                </c:pt>
                <c:pt idx="25">
                  <c:v>1208</c:v>
                </c:pt>
                <c:pt idx="26">
                  <c:v>1208</c:v>
                </c:pt>
                <c:pt idx="27">
                  <c:v>1208</c:v>
                </c:pt>
                <c:pt idx="28">
                  <c:v>1208</c:v>
                </c:pt>
                <c:pt idx="29">
                  <c:v>1208</c:v>
                </c:pt>
                <c:pt idx="30">
                  <c:v>1208</c:v>
                </c:pt>
                <c:pt idx="31">
                  <c:v>1208</c:v>
                </c:pt>
                <c:pt idx="32">
                  <c:v>1208</c:v>
                </c:pt>
                <c:pt idx="33">
                  <c:v>1208</c:v>
                </c:pt>
                <c:pt idx="34">
                  <c:v>1208</c:v>
                </c:pt>
                <c:pt idx="35">
                  <c:v>1208</c:v>
                </c:pt>
                <c:pt idx="36">
                  <c:v>1208</c:v>
                </c:pt>
                <c:pt idx="37">
                  <c:v>1208</c:v>
                </c:pt>
                <c:pt idx="38">
                  <c:v>1208</c:v>
                </c:pt>
                <c:pt idx="39">
                  <c:v>1208</c:v>
                </c:pt>
                <c:pt idx="40">
                  <c:v>1208</c:v>
                </c:pt>
                <c:pt idx="41">
                  <c:v>1208</c:v>
                </c:pt>
                <c:pt idx="42">
                  <c:v>1208</c:v>
                </c:pt>
                <c:pt idx="43">
                  <c:v>1208</c:v>
                </c:pt>
                <c:pt idx="44">
                  <c:v>1208</c:v>
                </c:pt>
                <c:pt idx="45">
                  <c:v>1208</c:v>
                </c:pt>
                <c:pt idx="46">
                  <c:v>1208</c:v>
                </c:pt>
                <c:pt idx="47">
                  <c:v>1208</c:v>
                </c:pt>
                <c:pt idx="48">
                  <c:v>1208</c:v>
                </c:pt>
                <c:pt idx="49">
                  <c:v>1208</c:v>
                </c:pt>
                <c:pt idx="50">
                  <c:v>1208</c:v>
                </c:pt>
                <c:pt idx="51">
                  <c:v>1208</c:v>
                </c:pt>
                <c:pt idx="52">
                  <c:v>1208</c:v>
                </c:pt>
                <c:pt idx="53">
                  <c:v>1208</c:v>
                </c:pt>
                <c:pt idx="54">
                  <c:v>1208</c:v>
                </c:pt>
                <c:pt idx="55">
                  <c:v>1208</c:v>
                </c:pt>
                <c:pt idx="56">
                  <c:v>1208</c:v>
                </c:pt>
                <c:pt idx="57">
                  <c:v>1208</c:v>
                </c:pt>
                <c:pt idx="58">
                  <c:v>1208</c:v>
                </c:pt>
                <c:pt idx="59">
                  <c:v>1208</c:v>
                </c:pt>
                <c:pt idx="60">
                  <c:v>1208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E8-4641-AE4B-C0FA00842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  <c:max val="22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800314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úmrtí, nakažených klientů a pracovníků v souvislosti s nemocí Covid-19 ve Zlínském kraji</a:t>
            </a:r>
            <a:endParaRPr lang="cs-CZ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Tabulky!$A$8:$A$180</c:f>
              <c:numCache>
                <c:formatCode>m/d/yyyy</c:formatCode>
                <c:ptCount val="173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</c:numCache>
            </c:numRef>
          </c:xVal>
          <c:yVal>
            <c:numRef>
              <c:f>Tabulky!$C$8:$C$180</c:f>
              <c:numCache>
                <c:formatCode>General</c:formatCode>
                <c:ptCount val="173"/>
                <c:pt idx="0">
                  <c:v>42</c:v>
                </c:pt>
                <c:pt idx="1">
                  <c:v>54</c:v>
                </c:pt>
                <c:pt idx="2">
                  <c:v>56</c:v>
                </c:pt>
                <c:pt idx="3">
                  <c:v>59</c:v>
                </c:pt>
                <c:pt idx="4">
                  <c:v>61</c:v>
                </c:pt>
                <c:pt idx="5">
                  <c:v>59</c:v>
                </c:pt>
                <c:pt idx="6">
                  <c:v>60</c:v>
                </c:pt>
                <c:pt idx="7">
                  <c:v>60</c:v>
                </c:pt>
                <c:pt idx="8">
                  <c:v>58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69</c:v>
                </c:pt>
                <c:pt idx="16">
                  <c:v>68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65</c:v>
                </c:pt>
                <c:pt idx="21">
                  <c:v>68</c:v>
                </c:pt>
                <c:pt idx="22">
                  <c:v>69</c:v>
                </c:pt>
                <c:pt idx="23">
                  <c:v>64</c:v>
                </c:pt>
                <c:pt idx="24">
                  <c:v>70</c:v>
                </c:pt>
                <c:pt idx="25">
                  <c:v>72</c:v>
                </c:pt>
                <c:pt idx="26">
                  <c:v>71</c:v>
                </c:pt>
                <c:pt idx="27">
                  <c:v>71</c:v>
                </c:pt>
                <c:pt idx="28">
                  <c:v>69</c:v>
                </c:pt>
                <c:pt idx="29">
                  <c:v>69</c:v>
                </c:pt>
                <c:pt idx="30">
                  <c:v>68</c:v>
                </c:pt>
                <c:pt idx="31">
                  <c:v>69</c:v>
                </c:pt>
                <c:pt idx="32">
                  <c:v>69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65</c:v>
                </c:pt>
                <c:pt idx="38">
                  <c:v>62</c:v>
                </c:pt>
                <c:pt idx="39">
                  <c:v>61</c:v>
                </c:pt>
                <c:pt idx="40">
                  <c:v>56</c:v>
                </c:pt>
                <c:pt idx="41">
                  <c:v>55</c:v>
                </c:pt>
                <c:pt idx="42">
                  <c:v>58</c:v>
                </c:pt>
                <c:pt idx="43">
                  <c:v>59</c:v>
                </c:pt>
                <c:pt idx="44">
                  <c:v>59</c:v>
                </c:pt>
                <c:pt idx="45">
                  <c:v>58</c:v>
                </c:pt>
                <c:pt idx="46">
                  <c:v>58</c:v>
                </c:pt>
                <c:pt idx="47">
                  <c:v>59</c:v>
                </c:pt>
                <c:pt idx="48">
                  <c:v>60</c:v>
                </c:pt>
                <c:pt idx="49">
                  <c:v>61</c:v>
                </c:pt>
                <c:pt idx="50">
                  <c:v>58</c:v>
                </c:pt>
                <c:pt idx="51">
                  <c:v>59</c:v>
                </c:pt>
                <c:pt idx="52">
                  <c:v>59</c:v>
                </c:pt>
                <c:pt idx="53">
                  <c:v>60</c:v>
                </c:pt>
                <c:pt idx="54">
                  <c:v>60</c:v>
                </c:pt>
                <c:pt idx="55">
                  <c:v>61</c:v>
                </c:pt>
                <c:pt idx="56">
                  <c:v>60</c:v>
                </c:pt>
                <c:pt idx="57">
                  <c:v>60</c:v>
                </c:pt>
                <c:pt idx="58">
                  <c:v>61</c:v>
                </c:pt>
                <c:pt idx="59">
                  <c:v>61</c:v>
                </c:pt>
                <c:pt idx="60">
                  <c:v>61</c:v>
                </c:pt>
                <c:pt idx="61">
                  <c:v>61</c:v>
                </c:pt>
                <c:pt idx="62">
                  <c:v>59</c:v>
                </c:pt>
                <c:pt idx="63">
                  <c:v>62</c:v>
                </c:pt>
                <c:pt idx="64">
                  <c:v>62</c:v>
                </c:pt>
                <c:pt idx="65">
                  <c:v>63</c:v>
                </c:pt>
                <c:pt idx="66">
                  <c:v>63</c:v>
                </c:pt>
                <c:pt idx="67">
                  <c:v>64</c:v>
                </c:pt>
                <c:pt idx="68">
                  <c:v>63</c:v>
                </c:pt>
                <c:pt idx="69">
                  <c:v>63</c:v>
                </c:pt>
                <c:pt idx="70">
                  <c:v>64</c:v>
                </c:pt>
                <c:pt idx="71">
                  <c:v>64</c:v>
                </c:pt>
                <c:pt idx="72">
                  <c:v>66</c:v>
                </c:pt>
                <c:pt idx="73">
                  <c:v>59</c:v>
                </c:pt>
                <c:pt idx="74">
                  <c:v>59</c:v>
                </c:pt>
                <c:pt idx="75">
                  <c:v>59</c:v>
                </c:pt>
                <c:pt idx="76">
                  <c:v>60</c:v>
                </c:pt>
                <c:pt idx="77">
                  <c:v>61</c:v>
                </c:pt>
                <c:pt idx="78">
                  <c:v>61</c:v>
                </c:pt>
                <c:pt idx="79">
                  <c:v>62</c:v>
                </c:pt>
                <c:pt idx="80">
                  <c:v>61</c:v>
                </c:pt>
                <c:pt idx="81">
                  <c:v>61</c:v>
                </c:pt>
                <c:pt idx="82">
                  <c:v>60</c:v>
                </c:pt>
                <c:pt idx="83">
                  <c:v>58</c:v>
                </c:pt>
                <c:pt idx="84">
                  <c:v>58</c:v>
                </c:pt>
                <c:pt idx="85">
                  <c:v>56</c:v>
                </c:pt>
                <c:pt idx="86">
                  <c:v>56</c:v>
                </c:pt>
                <c:pt idx="87">
                  <c:v>56</c:v>
                </c:pt>
                <c:pt idx="88">
                  <c:v>56</c:v>
                </c:pt>
                <c:pt idx="89">
                  <c:v>58</c:v>
                </c:pt>
                <c:pt idx="90">
                  <c:v>58</c:v>
                </c:pt>
                <c:pt idx="91">
                  <c:v>57</c:v>
                </c:pt>
                <c:pt idx="92">
                  <c:v>56</c:v>
                </c:pt>
                <c:pt idx="93">
                  <c:v>49</c:v>
                </c:pt>
                <c:pt idx="94">
                  <c:v>49</c:v>
                </c:pt>
                <c:pt idx="95">
                  <c:v>49</c:v>
                </c:pt>
                <c:pt idx="96">
                  <c:v>44</c:v>
                </c:pt>
                <c:pt idx="97">
                  <c:v>43</c:v>
                </c:pt>
                <c:pt idx="98">
                  <c:v>42</c:v>
                </c:pt>
                <c:pt idx="99">
                  <c:v>40</c:v>
                </c:pt>
                <c:pt idx="100">
                  <c:v>41</c:v>
                </c:pt>
                <c:pt idx="101">
                  <c:v>41</c:v>
                </c:pt>
                <c:pt idx="102">
                  <c:v>42</c:v>
                </c:pt>
                <c:pt idx="103">
                  <c:v>38</c:v>
                </c:pt>
                <c:pt idx="104">
                  <c:v>37</c:v>
                </c:pt>
                <c:pt idx="105">
                  <c:v>38</c:v>
                </c:pt>
                <c:pt idx="106">
                  <c:v>38</c:v>
                </c:pt>
                <c:pt idx="107">
                  <c:v>37</c:v>
                </c:pt>
                <c:pt idx="108">
                  <c:v>36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34</c:v>
                </c:pt>
                <c:pt idx="113">
                  <c:v>34</c:v>
                </c:pt>
                <c:pt idx="114">
                  <c:v>32</c:v>
                </c:pt>
                <c:pt idx="115">
                  <c:v>32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37</c:v>
                </c:pt>
                <c:pt idx="123">
                  <c:v>37</c:v>
                </c:pt>
                <c:pt idx="124">
                  <c:v>39</c:v>
                </c:pt>
                <c:pt idx="125">
                  <c:v>39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36</c:v>
                </c:pt>
                <c:pt idx="130">
                  <c:v>36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39</c:v>
                </c:pt>
                <c:pt idx="136">
                  <c:v>40</c:v>
                </c:pt>
                <c:pt idx="137">
                  <c:v>39</c:v>
                </c:pt>
                <c:pt idx="138">
                  <c:v>37</c:v>
                </c:pt>
                <c:pt idx="139">
                  <c:v>37</c:v>
                </c:pt>
                <c:pt idx="140">
                  <c:v>38</c:v>
                </c:pt>
                <c:pt idx="141">
                  <c:v>38</c:v>
                </c:pt>
                <c:pt idx="142">
                  <c:v>37</c:v>
                </c:pt>
                <c:pt idx="143">
                  <c:v>37</c:v>
                </c:pt>
                <c:pt idx="144">
                  <c:v>37</c:v>
                </c:pt>
                <c:pt idx="145">
                  <c:v>38</c:v>
                </c:pt>
                <c:pt idx="146">
                  <c:v>38</c:v>
                </c:pt>
                <c:pt idx="147">
                  <c:v>39</c:v>
                </c:pt>
                <c:pt idx="148">
                  <c:v>39</c:v>
                </c:pt>
                <c:pt idx="149">
                  <c:v>39</c:v>
                </c:pt>
                <c:pt idx="150">
                  <c:v>40</c:v>
                </c:pt>
                <c:pt idx="151">
                  <c:v>39</c:v>
                </c:pt>
                <c:pt idx="152">
                  <c:v>37</c:v>
                </c:pt>
                <c:pt idx="153">
                  <c:v>36</c:v>
                </c:pt>
                <c:pt idx="154">
                  <c:v>36</c:v>
                </c:pt>
                <c:pt idx="155">
                  <c:v>36</c:v>
                </c:pt>
                <c:pt idx="156">
                  <c:v>35</c:v>
                </c:pt>
                <c:pt idx="157">
                  <c:v>34</c:v>
                </c:pt>
                <c:pt idx="158">
                  <c:v>35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32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36</c:v>
                </c:pt>
                <c:pt idx="168">
                  <c:v>36</c:v>
                </c:pt>
                <c:pt idx="169">
                  <c:v>36</c:v>
                </c:pt>
                <c:pt idx="170">
                  <c:v>36</c:v>
                </c:pt>
                <c:pt idx="171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2A-4622-9012-9D442C2B0335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Tabulky!$A$8:$A$180</c:f>
              <c:numCache>
                <c:formatCode>m/d/yyyy</c:formatCode>
                <c:ptCount val="173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</c:numCache>
            </c:numRef>
          </c:xVal>
          <c:yVal>
            <c:numRef>
              <c:f>Tabulky!$E$8:$E$180</c:f>
              <c:numCache>
                <c:formatCode>General</c:formatCode>
                <c:ptCount val="173"/>
                <c:pt idx="0">
                  <c:v>61</c:v>
                </c:pt>
                <c:pt idx="1">
                  <c:v>84</c:v>
                </c:pt>
                <c:pt idx="2">
                  <c:v>100</c:v>
                </c:pt>
                <c:pt idx="3">
                  <c:v>103</c:v>
                </c:pt>
                <c:pt idx="4">
                  <c:v>104</c:v>
                </c:pt>
                <c:pt idx="5">
                  <c:v>127</c:v>
                </c:pt>
                <c:pt idx="6">
                  <c:v>145</c:v>
                </c:pt>
                <c:pt idx="7">
                  <c:v>145</c:v>
                </c:pt>
                <c:pt idx="8">
                  <c:v>184</c:v>
                </c:pt>
                <c:pt idx="9">
                  <c:v>185</c:v>
                </c:pt>
                <c:pt idx="10">
                  <c:v>199</c:v>
                </c:pt>
                <c:pt idx="11">
                  <c:v>221</c:v>
                </c:pt>
                <c:pt idx="12">
                  <c:v>244</c:v>
                </c:pt>
                <c:pt idx="13">
                  <c:v>276</c:v>
                </c:pt>
                <c:pt idx="14">
                  <c:v>282</c:v>
                </c:pt>
                <c:pt idx="15">
                  <c:v>299</c:v>
                </c:pt>
                <c:pt idx="16">
                  <c:v>310</c:v>
                </c:pt>
                <c:pt idx="17">
                  <c:v>308</c:v>
                </c:pt>
                <c:pt idx="18">
                  <c:v>300</c:v>
                </c:pt>
                <c:pt idx="19">
                  <c:v>304</c:v>
                </c:pt>
                <c:pt idx="20">
                  <c:v>309</c:v>
                </c:pt>
                <c:pt idx="21">
                  <c:v>319</c:v>
                </c:pt>
                <c:pt idx="22">
                  <c:v>319</c:v>
                </c:pt>
                <c:pt idx="23">
                  <c:v>312</c:v>
                </c:pt>
                <c:pt idx="24">
                  <c:v>331</c:v>
                </c:pt>
                <c:pt idx="25">
                  <c:v>330</c:v>
                </c:pt>
                <c:pt idx="26">
                  <c:v>362</c:v>
                </c:pt>
                <c:pt idx="27">
                  <c:v>347</c:v>
                </c:pt>
                <c:pt idx="28">
                  <c:v>351</c:v>
                </c:pt>
                <c:pt idx="29">
                  <c:v>365</c:v>
                </c:pt>
                <c:pt idx="30">
                  <c:v>380</c:v>
                </c:pt>
                <c:pt idx="31">
                  <c:v>355</c:v>
                </c:pt>
                <c:pt idx="32">
                  <c:v>355</c:v>
                </c:pt>
                <c:pt idx="33">
                  <c:v>360</c:v>
                </c:pt>
                <c:pt idx="34">
                  <c:v>374</c:v>
                </c:pt>
                <c:pt idx="35">
                  <c:v>379</c:v>
                </c:pt>
                <c:pt idx="36">
                  <c:v>373</c:v>
                </c:pt>
                <c:pt idx="37">
                  <c:v>359</c:v>
                </c:pt>
                <c:pt idx="38">
                  <c:v>250</c:v>
                </c:pt>
                <c:pt idx="39">
                  <c:v>237</c:v>
                </c:pt>
                <c:pt idx="40">
                  <c:v>247</c:v>
                </c:pt>
                <c:pt idx="41">
                  <c:v>262</c:v>
                </c:pt>
                <c:pt idx="42">
                  <c:v>251</c:v>
                </c:pt>
                <c:pt idx="43">
                  <c:v>254</c:v>
                </c:pt>
                <c:pt idx="44">
                  <c:v>264</c:v>
                </c:pt>
                <c:pt idx="45">
                  <c:v>236</c:v>
                </c:pt>
                <c:pt idx="46">
                  <c:v>242</c:v>
                </c:pt>
                <c:pt idx="47">
                  <c:v>243</c:v>
                </c:pt>
                <c:pt idx="48">
                  <c:v>249</c:v>
                </c:pt>
                <c:pt idx="49">
                  <c:v>252</c:v>
                </c:pt>
                <c:pt idx="50">
                  <c:v>212</c:v>
                </c:pt>
                <c:pt idx="51">
                  <c:v>210</c:v>
                </c:pt>
                <c:pt idx="52">
                  <c:v>202</c:v>
                </c:pt>
                <c:pt idx="53">
                  <c:v>255</c:v>
                </c:pt>
                <c:pt idx="54">
                  <c:v>263</c:v>
                </c:pt>
                <c:pt idx="55">
                  <c:v>254</c:v>
                </c:pt>
                <c:pt idx="56">
                  <c:v>239</c:v>
                </c:pt>
                <c:pt idx="57">
                  <c:v>236</c:v>
                </c:pt>
                <c:pt idx="58">
                  <c:v>239</c:v>
                </c:pt>
                <c:pt idx="59">
                  <c:v>239</c:v>
                </c:pt>
                <c:pt idx="60">
                  <c:v>295</c:v>
                </c:pt>
                <c:pt idx="61">
                  <c:v>299</c:v>
                </c:pt>
                <c:pt idx="62">
                  <c:v>293</c:v>
                </c:pt>
                <c:pt idx="63">
                  <c:v>241</c:v>
                </c:pt>
                <c:pt idx="64">
                  <c:v>264</c:v>
                </c:pt>
                <c:pt idx="65">
                  <c:v>260</c:v>
                </c:pt>
                <c:pt idx="66">
                  <c:v>261</c:v>
                </c:pt>
                <c:pt idx="67">
                  <c:v>267</c:v>
                </c:pt>
                <c:pt idx="68">
                  <c:v>268</c:v>
                </c:pt>
                <c:pt idx="69">
                  <c:v>280</c:v>
                </c:pt>
                <c:pt idx="70">
                  <c:v>280</c:v>
                </c:pt>
                <c:pt idx="71">
                  <c:v>262</c:v>
                </c:pt>
                <c:pt idx="72">
                  <c:v>264</c:v>
                </c:pt>
                <c:pt idx="73">
                  <c:v>264</c:v>
                </c:pt>
                <c:pt idx="74">
                  <c:v>260</c:v>
                </c:pt>
                <c:pt idx="75">
                  <c:v>270</c:v>
                </c:pt>
                <c:pt idx="76">
                  <c:v>268</c:v>
                </c:pt>
                <c:pt idx="77">
                  <c:v>268</c:v>
                </c:pt>
                <c:pt idx="78">
                  <c:v>275</c:v>
                </c:pt>
                <c:pt idx="79">
                  <c:v>272</c:v>
                </c:pt>
                <c:pt idx="80">
                  <c:v>272</c:v>
                </c:pt>
                <c:pt idx="81">
                  <c:v>274</c:v>
                </c:pt>
                <c:pt idx="82">
                  <c:v>274</c:v>
                </c:pt>
                <c:pt idx="83">
                  <c:v>210</c:v>
                </c:pt>
                <c:pt idx="84">
                  <c:v>201</c:v>
                </c:pt>
                <c:pt idx="85">
                  <c:v>187</c:v>
                </c:pt>
                <c:pt idx="86">
                  <c:v>180</c:v>
                </c:pt>
                <c:pt idx="87">
                  <c:v>177</c:v>
                </c:pt>
                <c:pt idx="88">
                  <c:v>177</c:v>
                </c:pt>
                <c:pt idx="89">
                  <c:v>177</c:v>
                </c:pt>
                <c:pt idx="90">
                  <c:v>157</c:v>
                </c:pt>
                <c:pt idx="91">
                  <c:v>155</c:v>
                </c:pt>
                <c:pt idx="92">
                  <c:v>154</c:v>
                </c:pt>
                <c:pt idx="93">
                  <c:v>46</c:v>
                </c:pt>
                <c:pt idx="94">
                  <c:v>46</c:v>
                </c:pt>
                <c:pt idx="95">
                  <c:v>44</c:v>
                </c:pt>
                <c:pt idx="96">
                  <c:v>34</c:v>
                </c:pt>
                <c:pt idx="97">
                  <c:v>31</c:v>
                </c:pt>
                <c:pt idx="98">
                  <c:v>31</c:v>
                </c:pt>
                <c:pt idx="99">
                  <c:v>30</c:v>
                </c:pt>
                <c:pt idx="100">
                  <c:v>32</c:v>
                </c:pt>
                <c:pt idx="101">
                  <c:v>32</c:v>
                </c:pt>
                <c:pt idx="102">
                  <c:v>33</c:v>
                </c:pt>
                <c:pt idx="103">
                  <c:v>22</c:v>
                </c:pt>
                <c:pt idx="104">
                  <c:v>18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18</c:v>
                </c:pt>
                <c:pt idx="109">
                  <c:v>17</c:v>
                </c:pt>
                <c:pt idx="110">
                  <c:v>13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15</c:v>
                </c:pt>
                <c:pt idx="115">
                  <c:v>15</c:v>
                </c:pt>
                <c:pt idx="116">
                  <c:v>17</c:v>
                </c:pt>
                <c:pt idx="117">
                  <c:v>17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16</c:v>
                </c:pt>
                <c:pt idx="126">
                  <c:v>15</c:v>
                </c:pt>
                <c:pt idx="127">
                  <c:v>15</c:v>
                </c:pt>
                <c:pt idx="128">
                  <c:v>16</c:v>
                </c:pt>
                <c:pt idx="129">
                  <c:v>15</c:v>
                </c:pt>
                <c:pt idx="130">
                  <c:v>15</c:v>
                </c:pt>
                <c:pt idx="131">
                  <c:v>16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21</c:v>
                </c:pt>
                <c:pt idx="142">
                  <c:v>20</c:v>
                </c:pt>
                <c:pt idx="143">
                  <c:v>21</c:v>
                </c:pt>
                <c:pt idx="144">
                  <c:v>14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14</c:v>
                </c:pt>
                <c:pt idx="166">
                  <c:v>14</c:v>
                </c:pt>
                <c:pt idx="167">
                  <c:v>15</c:v>
                </c:pt>
                <c:pt idx="168">
                  <c:v>16</c:v>
                </c:pt>
                <c:pt idx="169">
                  <c:v>16</c:v>
                </c:pt>
                <c:pt idx="170">
                  <c:v>19</c:v>
                </c:pt>
                <c:pt idx="171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2A-4622-9012-9D442C2B0335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Tabulky!$A$8:$A$180</c:f>
              <c:numCache>
                <c:formatCode>m/d/yyyy</c:formatCode>
                <c:ptCount val="173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</c:numCache>
            </c:numRef>
          </c:xVal>
          <c:yVal>
            <c:numRef>
              <c:f>Tabulky!$G$8:$G$180</c:f>
              <c:numCache>
                <c:formatCode>General</c:formatCode>
                <c:ptCount val="173"/>
                <c:pt idx="0">
                  <c:v>110</c:v>
                </c:pt>
                <c:pt idx="1">
                  <c:v>107</c:v>
                </c:pt>
                <c:pt idx="2">
                  <c:v>132</c:v>
                </c:pt>
                <c:pt idx="3">
                  <c:v>143</c:v>
                </c:pt>
                <c:pt idx="4">
                  <c:v>145</c:v>
                </c:pt>
                <c:pt idx="5">
                  <c:v>154</c:v>
                </c:pt>
                <c:pt idx="6">
                  <c:v>166</c:v>
                </c:pt>
                <c:pt idx="7">
                  <c:v>181</c:v>
                </c:pt>
                <c:pt idx="8">
                  <c:v>198</c:v>
                </c:pt>
                <c:pt idx="9">
                  <c:v>214</c:v>
                </c:pt>
                <c:pt idx="10">
                  <c:v>229</c:v>
                </c:pt>
                <c:pt idx="11">
                  <c:v>237</c:v>
                </c:pt>
                <c:pt idx="12">
                  <c:v>238</c:v>
                </c:pt>
                <c:pt idx="13">
                  <c:v>257</c:v>
                </c:pt>
                <c:pt idx="14">
                  <c:v>270</c:v>
                </c:pt>
                <c:pt idx="15">
                  <c:v>278</c:v>
                </c:pt>
                <c:pt idx="16">
                  <c:v>275</c:v>
                </c:pt>
                <c:pt idx="17">
                  <c:v>265</c:v>
                </c:pt>
                <c:pt idx="18">
                  <c:v>250</c:v>
                </c:pt>
                <c:pt idx="19">
                  <c:v>259</c:v>
                </c:pt>
                <c:pt idx="20">
                  <c:v>263</c:v>
                </c:pt>
                <c:pt idx="21">
                  <c:v>267</c:v>
                </c:pt>
                <c:pt idx="22">
                  <c:v>267</c:v>
                </c:pt>
                <c:pt idx="23">
                  <c:v>273</c:v>
                </c:pt>
                <c:pt idx="24">
                  <c:v>267</c:v>
                </c:pt>
                <c:pt idx="25">
                  <c:v>269</c:v>
                </c:pt>
                <c:pt idx="26">
                  <c:v>273</c:v>
                </c:pt>
                <c:pt idx="27">
                  <c:v>279</c:v>
                </c:pt>
                <c:pt idx="28">
                  <c:v>289</c:v>
                </c:pt>
                <c:pt idx="29">
                  <c:v>288</c:v>
                </c:pt>
                <c:pt idx="30">
                  <c:v>289</c:v>
                </c:pt>
                <c:pt idx="31">
                  <c:v>298</c:v>
                </c:pt>
                <c:pt idx="32">
                  <c:v>295</c:v>
                </c:pt>
                <c:pt idx="33">
                  <c:v>291</c:v>
                </c:pt>
                <c:pt idx="34">
                  <c:v>294</c:v>
                </c:pt>
                <c:pt idx="35">
                  <c:v>289</c:v>
                </c:pt>
                <c:pt idx="36">
                  <c:v>276</c:v>
                </c:pt>
                <c:pt idx="37">
                  <c:v>262</c:v>
                </c:pt>
                <c:pt idx="38">
                  <c:v>210</c:v>
                </c:pt>
                <c:pt idx="39">
                  <c:v>203</c:v>
                </c:pt>
                <c:pt idx="40">
                  <c:v>181</c:v>
                </c:pt>
                <c:pt idx="41">
                  <c:v>186</c:v>
                </c:pt>
                <c:pt idx="42">
                  <c:v>185</c:v>
                </c:pt>
                <c:pt idx="43">
                  <c:v>188</c:v>
                </c:pt>
                <c:pt idx="44">
                  <c:v>192</c:v>
                </c:pt>
                <c:pt idx="45">
                  <c:v>193</c:v>
                </c:pt>
                <c:pt idx="46">
                  <c:v>195</c:v>
                </c:pt>
                <c:pt idx="47">
                  <c:v>193</c:v>
                </c:pt>
                <c:pt idx="48">
                  <c:v>203</c:v>
                </c:pt>
                <c:pt idx="49">
                  <c:v>191</c:v>
                </c:pt>
                <c:pt idx="50">
                  <c:v>170</c:v>
                </c:pt>
                <c:pt idx="51">
                  <c:v>174</c:v>
                </c:pt>
                <c:pt idx="52">
                  <c:v>178</c:v>
                </c:pt>
                <c:pt idx="53">
                  <c:v>182</c:v>
                </c:pt>
                <c:pt idx="54">
                  <c:v>185</c:v>
                </c:pt>
                <c:pt idx="55">
                  <c:v>184</c:v>
                </c:pt>
                <c:pt idx="56">
                  <c:v>180</c:v>
                </c:pt>
                <c:pt idx="57">
                  <c:v>178</c:v>
                </c:pt>
                <c:pt idx="58">
                  <c:v>184</c:v>
                </c:pt>
                <c:pt idx="59">
                  <c:v>186</c:v>
                </c:pt>
                <c:pt idx="60">
                  <c:v>185</c:v>
                </c:pt>
                <c:pt idx="61">
                  <c:v>182</c:v>
                </c:pt>
                <c:pt idx="62">
                  <c:v>179</c:v>
                </c:pt>
                <c:pt idx="63">
                  <c:v>187</c:v>
                </c:pt>
                <c:pt idx="64">
                  <c:v>195</c:v>
                </c:pt>
                <c:pt idx="65">
                  <c:v>193</c:v>
                </c:pt>
                <c:pt idx="66">
                  <c:v>192</c:v>
                </c:pt>
                <c:pt idx="67">
                  <c:v>195</c:v>
                </c:pt>
                <c:pt idx="68">
                  <c:v>194</c:v>
                </c:pt>
                <c:pt idx="69">
                  <c:v>186</c:v>
                </c:pt>
                <c:pt idx="70">
                  <c:v>187</c:v>
                </c:pt>
                <c:pt idx="71">
                  <c:v>199</c:v>
                </c:pt>
                <c:pt idx="72">
                  <c:v>209</c:v>
                </c:pt>
                <c:pt idx="73">
                  <c:v>192</c:v>
                </c:pt>
                <c:pt idx="74">
                  <c:v>191</c:v>
                </c:pt>
                <c:pt idx="75">
                  <c:v>191</c:v>
                </c:pt>
                <c:pt idx="76">
                  <c:v>190</c:v>
                </c:pt>
                <c:pt idx="77">
                  <c:v>196</c:v>
                </c:pt>
                <c:pt idx="78">
                  <c:v>197</c:v>
                </c:pt>
                <c:pt idx="79">
                  <c:v>197</c:v>
                </c:pt>
                <c:pt idx="80">
                  <c:v>192</c:v>
                </c:pt>
                <c:pt idx="81">
                  <c:v>192</c:v>
                </c:pt>
                <c:pt idx="82">
                  <c:v>189</c:v>
                </c:pt>
                <c:pt idx="83">
                  <c:v>191</c:v>
                </c:pt>
                <c:pt idx="84">
                  <c:v>196</c:v>
                </c:pt>
                <c:pt idx="85">
                  <c:v>164</c:v>
                </c:pt>
                <c:pt idx="86">
                  <c:v>163</c:v>
                </c:pt>
                <c:pt idx="87">
                  <c:v>165</c:v>
                </c:pt>
                <c:pt idx="88">
                  <c:v>164</c:v>
                </c:pt>
                <c:pt idx="89">
                  <c:v>165</c:v>
                </c:pt>
                <c:pt idx="90">
                  <c:v>160</c:v>
                </c:pt>
                <c:pt idx="91">
                  <c:v>161</c:v>
                </c:pt>
                <c:pt idx="92">
                  <c:v>158</c:v>
                </c:pt>
                <c:pt idx="93">
                  <c:v>96</c:v>
                </c:pt>
                <c:pt idx="94">
                  <c:v>96</c:v>
                </c:pt>
                <c:pt idx="95">
                  <c:v>94</c:v>
                </c:pt>
                <c:pt idx="96">
                  <c:v>71</c:v>
                </c:pt>
                <c:pt idx="97">
                  <c:v>66</c:v>
                </c:pt>
                <c:pt idx="98">
                  <c:v>67</c:v>
                </c:pt>
                <c:pt idx="99">
                  <c:v>68</c:v>
                </c:pt>
                <c:pt idx="100">
                  <c:v>70</c:v>
                </c:pt>
                <c:pt idx="101">
                  <c:v>69</c:v>
                </c:pt>
                <c:pt idx="102">
                  <c:v>68</c:v>
                </c:pt>
                <c:pt idx="103">
                  <c:v>62</c:v>
                </c:pt>
                <c:pt idx="104">
                  <c:v>56</c:v>
                </c:pt>
                <c:pt idx="105">
                  <c:v>57</c:v>
                </c:pt>
                <c:pt idx="106">
                  <c:v>57</c:v>
                </c:pt>
                <c:pt idx="107">
                  <c:v>54</c:v>
                </c:pt>
                <c:pt idx="108">
                  <c:v>50</c:v>
                </c:pt>
                <c:pt idx="109">
                  <c:v>50</c:v>
                </c:pt>
                <c:pt idx="110">
                  <c:v>43</c:v>
                </c:pt>
                <c:pt idx="111">
                  <c:v>39</c:v>
                </c:pt>
                <c:pt idx="112">
                  <c:v>40</c:v>
                </c:pt>
                <c:pt idx="113">
                  <c:v>40</c:v>
                </c:pt>
                <c:pt idx="114">
                  <c:v>38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36</c:v>
                </c:pt>
                <c:pt idx="122">
                  <c:v>39</c:v>
                </c:pt>
                <c:pt idx="123">
                  <c:v>39</c:v>
                </c:pt>
                <c:pt idx="124">
                  <c:v>42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43</c:v>
                </c:pt>
                <c:pt idx="130">
                  <c:v>43</c:v>
                </c:pt>
                <c:pt idx="131">
                  <c:v>46</c:v>
                </c:pt>
                <c:pt idx="132">
                  <c:v>47</c:v>
                </c:pt>
                <c:pt idx="133">
                  <c:v>47</c:v>
                </c:pt>
                <c:pt idx="134">
                  <c:v>47</c:v>
                </c:pt>
                <c:pt idx="135">
                  <c:v>45</c:v>
                </c:pt>
                <c:pt idx="136">
                  <c:v>46</c:v>
                </c:pt>
                <c:pt idx="137">
                  <c:v>43</c:v>
                </c:pt>
                <c:pt idx="138">
                  <c:v>39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42</c:v>
                </c:pt>
                <c:pt idx="144">
                  <c:v>39</c:v>
                </c:pt>
                <c:pt idx="145">
                  <c:v>39</c:v>
                </c:pt>
                <c:pt idx="146">
                  <c:v>39</c:v>
                </c:pt>
                <c:pt idx="147">
                  <c:v>39</c:v>
                </c:pt>
                <c:pt idx="148">
                  <c:v>39</c:v>
                </c:pt>
                <c:pt idx="149">
                  <c:v>37</c:v>
                </c:pt>
                <c:pt idx="150">
                  <c:v>37</c:v>
                </c:pt>
                <c:pt idx="151">
                  <c:v>36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31</c:v>
                </c:pt>
                <c:pt idx="157">
                  <c:v>31</c:v>
                </c:pt>
                <c:pt idx="158">
                  <c:v>30</c:v>
                </c:pt>
                <c:pt idx="159">
                  <c:v>29</c:v>
                </c:pt>
                <c:pt idx="160">
                  <c:v>29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32</c:v>
                </c:pt>
                <c:pt idx="166">
                  <c:v>32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32</c:v>
                </c:pt>
                <c:pt idx="171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52A-4622-9012-9D442C2B0335}"/>
            </c:ext>
          </c:extLst>
        </c:ser>
        <c:ser>
          <c:idx val="3"/>
          <c:order val="3"/>
          <c:tx>
            <c:strRef>
              <c:f>Tabulky!$H$6</c:f>
              <c:strCache>
                <c:ptCount val="1"/>
                <c:pt idx="0">
                  <c:v>Úmrtí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Tabulky!$A$8:$A$180</c:f>
              <c:numCache>
                <c:formatCode>m/d/yyyy</c:formatCode>
                <c:ptCount val="173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</c:numCache>
            </c:numRef>
          </c:xVal>
          <c:yVal>
            <c:numRef>
              <c:f>Tabulky!$I$8:$I$180</c:f>
              <c:numCache>
                <c:formatCode>General</c:formatCode>
                <c:ptCount val="173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20</c:v>
                </c:pt>
                <c:pt idx="7">
                  <c:v>23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31</c:v>
                </c:pt>
                <c:pt idx="12">
                  <c:v>40</c:v>
                </c:pt>
                <c:pt idx="13">
                  <c:v>42</c:v>
                </c:pt>
                <c:pt idx="14">
                  <c:v>49</c:v>
                </c:pt>
                <c:pt idx="15">
                  <c:v>51</c:v>
                </c:pt>
                <c:pt idx="16">
                  <c:v>53</c:v>
                </c:pt>
                <c:pt idx="17">
                  <c:v>54</c:v>
                </c:pt>
                <c:pt idx="18">
                  <c:v>57</c:v>
                </c:pt>
                <c:pt idx="19">
                  <c:v>61</c:v>
                </c:pt>
                <c:pt idx="20">
                  <c:v>62</c:v>
                </c:pt>
                <c:pt idx="21">
                  <c:v>64</c:v>
                </c:pt>
                <c:pt idx="22">
                  <c:v>64</c:v>
                </c:pt>
                <c:pt idx="23">
                  <c:v>70</c:v>
                </c:pt>
                <c:pt idx="24">
                  <c:v>70</c:v>
                </c:pt>
                <c:pt idx="25">
                  <c:v>71</c:v>
                </c:pt>
                <c:pt idx="26">
                  <c:v>71</c:v>
                </c:pt>
                <c:pt idx="27">
                  <c:v>74</c:v>
                </c:pt>
                <c:pt idx="28">
                  <c:v>78</c:v>
                </c:pt>
                <c:pt idx="29">
                  <c:v>81</c:v>
                </c:pt>
                <c:pt idx="30">
                  <c:v>88</c:v>
                </c:pt>
                <c:pt idx="31">
                  <c:v>89</c:v>
                </c:pt>
                <c:pt idx="32">
                  <c:v>89</c:v>
                </c:pt>
                <c:pt idx="33">
                  <c:v>90</c:v>
                </c:pt>
                <c:pt idx="34">
                  <c:v>91</c:v>
                </c:pt>
                <c:pt idx="35">
                  <c:v>91</c:v>
                </c:pt>
                <c:pt idx="36">
                  <c:v>91</c:v>
                </c:pt>
                <c:pt idx="37">
                  <c:v>94</c:v>
                </c:pt>
                <c:pt idx="38">
                  <c:v>97</c:v>
                </c:pt>
                <c:pt idx="39">
                  <c:v>98</c:v>
                </c:pt>
                <c:pt idx="40">
                  <c:v>99</c:v>
                </c:pt>
                <c:pt idx="41">
                  <c:v>105</c:v>
                </c:pt>
                <c:pt idx="42">
                  <c:v>106</c:v>
                </c:pt>
                <c:pt idx="43">
                  <c:v>106</c:v>
                </c:pt>
                <c:pt idx="44">
                  <c:v>107</c:v>
                </c:pt>
                <c:pt idx="45">
                  <c:v>120</c:v>
                </c:pt>
                <c:pt idx="46">
                  <c:v>121</c:v>
                </c:pt>
                <c:pt idx="47">
                  <c:v>123</c:v>
                </c:pt>
                <c:pt idx="48">
                  <c:v>129</c:v>
                </c:pt>
                <c:pt idx="49">
                  <c:v>131</c:v>
                </c:pt>
                <c:pt idx="50">
                  <c:v>136</c:v>
                </c:pt>
                <c:pt idx="51">
                  <c:v>138</c:v>
                </c:pt>
                <c:pt idx="52">
                  <c:v>143</c:v>
                </c:pt>
                <c:pt idx="53">
                  <c:v>143</c:v>
                </c:pt>
                <c:pt idx="54">
                  <c:v>144</c:v>
                </c:pt>
                <c:pt idx="55">
                  <c:v>146</c:v>
                </c:pt>
                <c:pt idx="56">
                  <c:v>148</c:v>
                </c:pt>
                <c:pt idx="57">
                  <c:v>151</c:v>
                </c:pt>
                <c:pt idx="58">
                  <c:v>154</c:v>
                </c:pt>
                <c:pt idx="59">
                  <c:v>154</c:v>
                </c:pt>
                <c:pt idx="60">
                  <c:v>156</c:v>
                </c:pt>
                <c:pt idx="61">
                  <c:v>156</c:v>
                </c:pt>
                <c:pt idx="62">
                  <c:v>163</c:v>
                </c:pt>
                <c:pt idx="63">
                  <c:v>173</c:v>
                </c:pt>
                <c:pt idx="64">
                  <c:v>178</c:v>
                </c:pt>
                <c:pt idx="65">
                  <c:v>179</c:v>
                </c:pt>
                <c:pt idx="66">
                  <c:v>181</c:v>
                </c:pt>
                <c:pt idx="67">
                  <c:v>182</c:v>
                </c:pt>
                <c:pt idx="68">
                  <c:v>184</c:v>
                </c:pt>
                <c:pt idx="69">
                  <c:v>186</c:v>
                </c:pt>
                <c:pt idx="70">
                  <c:v>187</c:v>
                </c:pt>
                <c:pt idx="71">
                  <c:v>193</c:v>
                </c:pt>
                <c:pt idx="72">
                  <c:v>194</c:v>
                </c:pt>
                <c:pt idx="73">
                  <c:v>194</c:v>
                </c:pt>
                <c:pt idx="74">
                  <c:v>198</c:v>
                </c:pt>
                <c:pt idx="75">
                  <c:v>198</c:v>
                </c:pt>
                <c:pt idx="76">
                  <c:v>201</c:v>
                </c:pt>
                <c:pt idx="77">
                  <c:v>208</c:v>
                </c:pt>
                <c:pt idx="78">
                  <c:v>208</c:v>
                </c:pt>
                <c:pt idx="79">
                  <c:v>210</c:v>
                </c:pt>
                <c:pt idx="80">
                  <c:v>210</c:v>
                </c:pt>
                <c:pt idx="81">
                  <c:v>210</c:v>
                </c:pt>
                <c:pt idx="82">
                  <c:v>212</c:v>
                </c:pt>
                <c:pt idx="83">
                  <c:v>213</c:v>
                </c:pt>
                <c:pt idx="84">
                  <c:v>213</c:v>
                </c:pt>
                <c:pt idx="85">
                  <c:v>215</c:v>
                </c:pt>
                <c:pt idx="86">
                  <c:v>215</c:v>
                </c:pt>
                <c:pt idx="87">
                  <c:v>215</c:v>
                </c:pt>
                <c:pt idx="88">
                  <c:v>215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218</c:v>
                </c:pt>
                <c:pt idx="93">
                  <c:v>218</c:v>
                </c:pt>
                <c:pt idx="94">
                  <c:v>218</c:v>
                </c:pt>
                <c:pt idx="95">
                  <c:v>218</c:v>
                </c:pt>
                <c:pt idx="96">
                  <c:v>219</c:v>
                </c:pt>
                <c:pt idx="97">
                  <c:v>220</c:v>
                </c:pt>
                <c:pt idx="98">
                  <c:v>221</c:v>
                </c:pt>
                <c:pt idx="99">
                  <c:v>221</c:v>
                </c:pt>
                <c:pt idx="100">
                  <c:v>221</c:v>
                </c:pt>
                <c:pt idx="101">
                  <c:v>221</c:v>
                </c:pt>
                <c:pt idx="102">
                  <c:v>221</c:v>
                </c:pt>
                <c:pt idx="103">
                  <c:v>222</c:v>
                </c:pt>
                <c:pt idx="104">
                  <c:v>222</c:v>
                </c:pt>
                <c:pt idx="105">
                  <c:v>222</c:v>
                </c:pt>
                <c:pt idx="106">
                  <c:v>222</c:v>
                </c:pt>
                <c:pt idx="107">
                  <c:v>222</c:v>
                </c:pt>
                <c:pt idx="108">
                  <c:v>223</c:v>
                </c:pt>
                <c:pt idx="109">
                  <c:v>224</c:v>
                </c:pt>
                <c:pt idx="110">
                  <c:v>226</c:v>
                </c:pt>
                <c:pt idx="111">
                  <c:v>226</c:v>
                </c:pt>
                <c:pt idx="112">
                  <c:v>226</c:v>
                </c:pt>
                <c:pt idx="113">
                  <c:v>226</c:v>
                </c:pt>
                <c:pt idx="114">
                  <c:v>226</c:v>
                </c:pt>
                <c:pt idx="115">
                  <c:v>228</c:v>
                </c:pt>
                <c:pt idx="116">
                  <c:v>228</c:v>
                </c:pt>
                <c:pt idx="117">
                  <c:v>229</c:v>
                </c:pt>
                <c:pt idx="118">
                  <c:v>229</c:v>
                </c:pt>
                <c:pt idx="119">
                  <c:v>229</c:v>
                </c:pt>
                <c:pt idx="120">
                  <c:v>230</c:v>
                </c:pt>
                <c:pt idx="121">
                  <c:v>230</c:v>
                </c:pt>
                <c:pt idx="122">
                  <c:v>230</c:v>
                </c:pt>
                <c:pt idx="123">
                  <c:v>230</c:v>
                </c:pt>
                <c:pt idx="124">
                  <c:v>230</c:v>
                </c:pt>
                <c:pt idx="125">
                  <c:v>230</c:v>
                </c:pt>
                <c:pt idx="126">
                  <c:v>230</c:v>
                </c:pt>
                <c:pt idx="127">
                  <c:v>230</c:v>
                </c:pt>
                <c:pt idx="128">
                  <c:v>230</c:v>
                </c:pt>
                <c:pt idx="129">
                  <c:v>230</c:v>
                </c:pt>
                <c:pt idx="130">
                  <c:v>230</c:v>
                </c:pt>
                <c:pt idx="131">
                  <c:v>230</c:v>
                </c:pt>
                <c:pt idx="132">
                  <c:v>230</c:v>
                </c:pt>
                <c:pt idx="133">
                  <c:v>230</c:v>
                </c:pt>
                <c:pt idx="134">
                  <c:v>230</c:v>
                </c:pt>
                <c:pt idx="135">
                  <c:v>230</c:v>
                </c:pt>
                <c:pt idx="136">
                  <c:v>230</c:v>
                </c:pt>
                <c:pt idx="137">
                  <c:v>230</c:v>
                </c:pt>
                <c:pt idx="138">
                  <c:v>231</c:v>
                </c:pt>
                <c:pt idx="139">
                  <c:v>231</c:v>
                </c:pt>
                <c:pt idx="140">
                  <c:v>231</c:v>
                </c:pt>
                <c:pt idx="141">
                  <c:v>231</c:v>
                </c:pt>
                <c:pt idx="142">
                  <c:v>231</c:v>
                </c:pt>
                <c:pt idx="143">
                  <c:v>231</c:v>
                </c:pt>
                <c:pt idx="144">
                  <c:v>231</c:v>
                </c:pt>
                <c:pt idx="145">
                  <c:v>232</c:v>
                </c:pt>
                <c:pt idx="146">
                  <c:v>232</c:v>
                </c:pt>
                <c:pt idx="147">
                  <c:v>232</c:v>
                </c:pt>
                <c:pt idx="148">
                  <c:v>232</c:v>
                </c:pt>
                <c:pt idx="149">
                  <c:v>232</c:v>
                </c:pt>
                <c:pt idx="150">
                  <c:v>232</c:v>
                </c:pt>
                <c:pt idx="151">
                  <c:v>232</c:v>
                </c:pt>
                <c:pt idx="152">
                  <c:v>232</c:v>
                </c:pt>
                <c:pt idx="153">
                  <c:v>232</c:v>
                </c:pt>
                <c:pt idx="154">
                  <c:v>232</c:v>
                </c:pt>
                <c:pt idx="155">
                  <c:v>232</c:v>
                </c:pt>
                <c:pt idx="156">
                  <c:v>232</c:v>
                </c:pt>
                <c:pt idx="157">
                  <c:v>232</c:v>
                </c:pt>
                <c:pt idx="158">
                  <c:v>232</c:v>
                </c:pt>
                <c:pt idx="159">
                  <c:v>232</c:v>
                </c:pt>
                <c:pt idx="160">
                  <c:v>232</c:v>
                </c:pt>
                <c:pt idx="161">
                  <c:v>232</c:v>
                </c:pt>
                <c:pt idx="162">
                  <c:v>232</c:v>
                </c:pt>
                <c:pt idx="163">
                  <c:v>232</c:v>
                </c:pt>
                <c:pt idx="164">
                  <c:v>232</c:v>
                </c:pt>
                <c:pt idx="165">
                  <c:v>232</c:v>
                </c:pt>
                <c:pt idx="166">
                  <c:v>232</c:v>
                </c:pt>
                <c:pt idx="167">
                  <c:v>232</c:v>
                </c:pt>
                <c:pt idx="168">
                  <c:v>232</c:v>
                </c:pt>
                <c:pt idx="169">
                  <c:v>232</c:v>
                </c:pt>
                <c:pt idx="170">
                  <c:v>232</c:v>
                </c:pt>
                <c:pt idx="171">
                  <c:v>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52A-4622-9012-9D442C2B0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1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0" i="0" baseline="0" dirty="0">
                <a:effectLst/>
              </a:rPr>
              <a:t>Srovnání vývoje zasažených zařízeních SSL, pozitivních klientů a pracovníků napříč jednotlivými kraji </a:t>
            </a:r>
            <a:endParaRPr lang="cs-CZ" sz="1200" b="0" i="0" baseline="0" dirty="0" smtClean="0">
              <a:effectLst/>
            </a:endParaRPr>
          </a:p>
          <a:p>
            <a:pPr>
              <a:defRPr/>
            </a:pPr>
            <a:r>
              <a:rPr lang="cs-CZ" sz="1200" b="0" i="0" baseline="0" dirty="0" smtClean="0">
                <a:effectLst/>
              </a:rPr>
              <a:t>ke </a:t>
            </a:r>
            <a:r>
              <a:rPr lang="cs-CZ" sz="1200" b="0" i="0" baseline="0" dirty="0">
                <a:effectLst/>
              </a:rPr>
              <a:t>dni 20. 4. 2021</a:t>
            </a:r>
            <a:endParaRPr lang="cs-CZ" sz="1200" dirty="0">
              <a:effectLst/>
            </a:endParaRPr>
          </a:p>
        </c:rich>
      </c:tx>
      <c:layout>
        <c:manualLayout>
          <c:xMode val="edge"/>
          <c:yMode val="edge"/>
          <c:x val="0.12957208473940757"/>
          <c:y val="3.9528181084840769E-2"/>
        </c:manualLayout>
      </c:layout>
      <c:overlay val="0"/>
      <c:spPr>
        <a:solidFill>
          <a:schemeClr val="accent4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874393938376433E-2"/>
          <c:y val="0.16367078882518352"/>
          <c:w val="0.89933431261952557"/>
          <c:h val="0.58842538459145566"/>
        </c:manualLayout>
      </c:layout>
      <c:barChart>
        <c:barDir val="col"/>
        <c:grouping val="clustered"/>
        <c:varyColors val="0"/>
        <c:ser>
          <c:idx val="0"/>
          <c:order val="0"/>
          <c:tx>
            <c:v>Zařízení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4"/>
              <c:pt idx="0">
                <c:v>Hlavní město Praha</c:v>
              </c:pt>
              <c:pt idx="1">
                <c:v>Jihočeský kraj</c:v>
              </c:pt>
              <c:pt idx="2">
                <c:v>Jihomoravský kraj</c:v>
              </c:pt>
              <c:pt idx="3">
                <c:v>Karlovarský kraj</c:v>
              </c:pt>
              <c:pt idx="4">
                <c:v>Kraj Vysočina</c:v>
              </c:pt>
              <c:pt idx="5">
                <c:v>Královéhradecký kraj</c:v>
              </c:pt>
              <c:pt idx="6">
                <c:v>Liberecký kraj</c:v>
              </c:pt>
              <c:pt idx="7">
                <c:v>Moravskoslezský kraj</c:v>
              </c:pt>
              <c:pt idx="8">
                <c:v>Olomoucký kraj</c:v>
              </c:pt>
              <c:pt idx="9">
                <c:v>Pardubický kraj</c:v>
              </c:pt>
              <c:pt idx="10">
                <c:v>Plzeňský kraj</c:v>
              </c:pt>
              <c:pt idx="11">
                <c:v>Středočeský kraj</c:v>
              </c:pt>
              <c:pt idx="12">
                <c:v>Ústecký kraj</c:v>
              </c:pt>
              <c:pt idx="13">
                <c:v>Zlínský kraj</c:v>
              </c:pt>
            </c:strLit>
          </c:cat>
          <c:val>
            <c:numLit>
              <c:formatCode>General</c:formatCode>
              <c:ptCount val="14"/>
              <c:pt idx="0">
                <c:v>36</c:v>
              </c:pt>
              <c:pt idx="1">
                <c:v>31</c:v>
              </c:pt>
              <c:pt idx="2">
                <c:v>85</c:v>
              </c:pt>
              <c:pt idx="3">
                <c:v>21</c:v>
              </c:pt>
              <c:pt idx="4">
                <c:v>34</c:v>
              </c:pt>
              <c:pt idx="5">
                <c:v>27</c:v>
              </c:pt>
              <c:pt idx="6">
                <c:v>25</c:v>
              </c:pt>
              <c:pt idx="7">
                <c:v>63</c:v>
              </c:pt>
              <c:pt idx="8">
                <c:v>36</c:v>
              </c:pt>
              <c:pt idx="9">
                <c:v>28</c:v>
              </c:pt>
              <c:pt idx="10">
                <c:v>31</c:v>
              </c:pt>
              <c:pt idx="11">
                <c:v>80</c:v>
              </c:pt>
              <c:pt idx="12">
                <c:v>60</c:v>
              </c:pt>
              <c:pt idx="13">
                <c:v>37</c:v>
              </c:pt>
            </c:numLit>
          </c:val>
          <c:extLst>
            <c:ext xmlns:c16="http://schemas.microsoft.com/office/drawing/2014/chart" uri="{C3380CC4-5D6E-409C-BE32-E72D297353CC}">
              <c16:uniqueId val="{00000000-25D5-4FD3-B489-37A4DABD9304}"/>
            </c:ext>
          </c:extLst>
        </c:ser>
        <c:ser>
          <c:idx val="1"/>
          <c:order val="1"/>
          <c:tx>
            <c:v>Pozitivní klienti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4"/>
              <c:pt idx="0">
                <c:v>Hlavní město Praha</c:v>
              </c:pt>
              <c:pt idx="1">
                <c:v>Jihočeský kraj</c:v>
              </c:pt>
              <c:pt idx="2">
                <c:v>Jihomoravský kraj</c:v>
              </c:pt>
              <c:pt idx="3">
                <c:v>Karlovarský kraj</c:v>
              </c:pt>
              <c:pt idx="4">
                <c:v>Kraj Vysočina</c:v>
              </c:pt>
              <c:pt idx="5">
                <c:v>Královéhradecký kraj</c:v>
              </c:pt>
              <c:pt idx="6">
                <c:v>Liberecký kraj</c:v>
              </c:pt>
              <c:pt idx="7">
                <c:v>Moravskoslezský kraj</c:v>
              </c:pt>
              <c:pt idx="8">
                <c:v>Olomoucký kraj</c:v>
              </c:pt>
              <c:pt idx="9">
                <c:v>Pardubický kraj</c:v>
              </c:pt>
              <c:pt idx="10">
                <c:v>Plzeňský kraj</c:v>
              </c:pt>
              <c:pt idx="11">
                <c:v>Středočeský kraj</c:v>
              </c:pt>
              <c:pt idx="12">
                <c:v>Ústecký kraj</c:v>
              </c:pt>
              <c:pt idx="13">
                <c:v>Zlínský kraj</c:v>
              </c:pt>
            </c:strLit>
          </c:cat>
          <c:val>
            <c:numLit>
              <c:formatCode>General</c:formatCode>
              <c:ptCount val="14"/>
              <c:pt idx="0">
                <c:v>108</c:v>
              </c:pt>
              <c:pt idx="1">
                <c:v>15</c:v>
              </c:pt>
              <c:pt idx="2">
                <c:v>376</c:v>
              </c:pt>
              <c:pt idx="3">
                <c:v>16</c:v>
              </c:pt>
              <c:pt idx="4">
                <c:v>152</c:v>
              </c:pt>
              <c:pt idx="5">
                <c:v>20</c:v>
              </c:pt>
              <c:pt idx="6">
                <c:v>16</c:v>
              </c:pt>
              <c:pt idx="7">
                <c:v>165</c:v>
              </c:pt>
              <c:pt idx="8">
                <c:v>27</c:v>
              </c:pt>
              <c:pt idx="9">
                <c:v>24</c:v>
              </c:pt>
              <c:pt idx="10">
                <c:v>53</c:v>
              </c:pt>
              <c:pt idx="11">
                <c:v>205</c:v>
              </c:pt>
              <c:pt idx="12">
                <c:v>225</c:v>
              </c:pt>
              <c:pt idx="13">
                <c:v>19</c:v>
              </c:pt>
            </c:numLit>
          </c:val>
          <c:extLst>
            <c:ext xmlns:c16="http://schemas.microsoft.com/office/drawing/2014/chart" uri="{C3380CC4-5D6E-409C-BE32-E72D297353CC}">
              <c16:uniqueId val="{00000001-25D5-4FD3-B489-37A4DABD9304}"/>
            </c:ext>
          </c:extLst>
        </c:ser>
        <c:ser>
          <c:idx val="2"/>
          <c:order val="2"/>
          <c:tx>
            <c:v>Pozitivní pracovníci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4"/>
              <c:pt idx="0">
                <c:v>Hlavní město Praha</c:v>
              </c:pt>
              <c:pt idx="1">
                <c:v>Jihočeský kraj</c:v>
              </c:pt>
              <c:pt idx="2">
                <c:v>Jihomoravský kraj</c:v>
              </c:pt>
              <c:pt idx="3">
                <c:v>Karlovarský kraj</c:v>
              </c:pt>
              <c:pt idx="4">
                <c:v>Kraj Vysočina</c:v>
              </c:pt>
              <c:pt idx="5">
                <c:v>Královéhradecký kraj</c:v>
              </c:pt>
              <c:pt idx="6">
                <c:v>Liberecký kraj</c:v>
              </c:pt>
              <c:pt idx="7">
                <c:v>Moravskoslezský kraj</c:v>
              </c:pt>
              <c:pt idx="8">
                <c:v>Olomoucký kraj</c:v>
              </c:pt>
              <c:pt idx="9">
                <c:v>Pardubický kraj</c:v>
              </c:pt>
              <c:pt idx="10">
                <c:v>Plzeňský kraj</c:v>
              </c:pt>
              <c:pt idx="11">
                <c:v>Středočeský kraj</c:v>
              </c:pt>
              <c:pt idx="12">
                <c:v>Ústecký kraj</c:v>
              </c:pt>
              <c:pt idx="13">
                <c:v>Zlínský kraj</c:v>
              </c:pt>
            </c:strLit>
          </c:cat>
          <c:val>
            <c:numLit>
              <c:formatCode>General</c:formatCode>
              <c:ptCount val="14"/>
              <c:pt idx="0">
                <c:v>61</c:v>
              </c:pt>
              <c:pt idx="1">
                <c:v>20</c:v>
              </c:pt>
              <c:pt idx="2">
                <c:v>204</c:v>
              </c:pt>
              <c:pt idx="3">
                <c:v>10</c:v>
              </c:pt>
              <c:pt idx="4">
                <c:v>80</c:v>
              </c:pt>
              <c:pt idx="5">
                <c:v>20</c:v>
              </c:pt>
              <c:pt idx="6">
                <c:v>33</c:v>
              </c:pt>
              <c:pt idx="7">
                <c:v>115</c:v>
              </c:pt>
              <c:pt idx="8">
                <c:v>52</c:v>
              </c:pt>
              <c:pt idx="9">
                <c:v>37</c:v>
              </c:pt>
              <c:pt idx="10">
                <c:v>41</c:v>
              </c:pt>
              <c:pt idx="11">
                <c:v>166</c:v>
              </c:pt>
              <c:pt idx="12">
                <c:v>119</c:v>
              </c:pt>
              <c:pt idx="13">
                <c:v>32</c:v>
              </c:pt>
            </c:numLit>
          </c:val>
          <c:extLst>
            <c:ext xmlns:c16="http://schemas.microsoft.com/office/drawing/2014/chart" uri="{C3380CC4-5D6E-409C-BE32-E72D297353CC}">
              <c16:uniqueId val="{00000002-25D5-4FD3-B489-37A4DABD93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1763823"/>
        <c:axId val="1658926127"/>
      </c:barChart>
      <c:catAx>
        <c:axId val="162176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8926127"/>
        <c:crosses val="autoZero"/>
        <c:auto val="1"/>
        <c:lblAlgn val="ctr"/>
        <c:lblOffset val="100"/>
        <c:noMultiLvlLbl val="0"/>
      </c:catAx>
      <c:valAx>
        <c:axId val="165892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1763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704377885702267"/>
          <c:y val="0.94640069869397447"/>
          <c:w val="0.56134702576980677"/>
          <c:h val="5.104455115159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CCFFCC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14T17:36:36.44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0.03656</cdr:x>
      <cdr:y>0.41009</cdr:y>
    </cdr:from>
    <cdr:to>
      <cdr:x>0.17282</cdr:x>
      <cdr:y>0.43555</cdr:y>
    </cdr:to>
    <cdr:sp macro="" textlink="">
      <cdr:nvSpPr>
        <cdr:cNvPr id="2" name="Šipka doprava 1"/>
        <cdr:cNvSpPr/>
      </cdr:nvSpPr>
      <cdr:spPr>
        <a:xfrm xmlns:a="http://schemas.openxmlformats.org/drawingml/2006/main">
          <a:off x="193237" y="2319753"/>
          <a:ext cx="720080" cy="14401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B693-0224-4462-ABCA-F9A8F1AB2C3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A8391-AEEE-4BD7-9637-00D7868B7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4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AD0F-0DC9-4FF9-A1AD-81BDA82985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27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AD0F-0DC9-4FF9-A1AD-81BDA82985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36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32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43135-FA3B-4439-9778-AB2E228C4C5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51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6" Type="http://schemas.openxmlformats.org/officeDocument/2006/relationships/image" Target="NULL"/><Relationship Id="rId5" Type="http://schemas.openxmlformats.org/officeDocument/2006/relationships/image" Target="../media/image17.png"/><Relationship Id="rId4" Type="http://schemas.openxmlformats.org/officeDocument/2006/relationships/image" Target="NUL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6" Type="http://schemas.openxmlformats.org/officeDocument/2006/relationships/image" Target="NULL"/><Relationship Id="rId5" Type="http://schemas.openxmlformats.org/officeDocument/2006/relationships/image" Target="../media/image17.png"/><Relationship Id="rId4" Type="http://schemas.openxmlformats.org/officeDocument/2006/relationships/image" Target="NUL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sv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68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56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6987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31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47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14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26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8901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28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385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268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53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56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129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975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9390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0005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17566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287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97642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539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350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8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41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490790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89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9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8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235872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137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80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39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96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D3D988A-38CF-4B35-BE79-653349F08EA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1E4874C8-049D-425A-B61A-352FEB318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9AB1B653-4A88-4E8D-96A2-5C0EBB7FB4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556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F1456EA-4541-48E1-AB60-E6DAB56C558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E01E90ED-357E-40A6-AD28-747087321CDD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5" name="Grafický objekt 14">
                <a:extLst>
                  <a:ext uri="{FF2B5EF4-FFF2-40B4-BE49-F238E27FC236}">
                    <a16:creationId xmlns:a16="http://schemas.microsoft.com/office/drawing/2014/main" id="{7F8E84A5-6449-432E-ADB6-18264DBF2B8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D0E2827-15A6-4BAB-ACC7-CB3D469C1A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4" name="Obrázek 13" descr="Obsah obrázku kreslení&#10;&#10;Popis byl vytvořen automaticky">
              <a:extLst>
                <a:ext uri="{FF2B5EF4-FFF2-40B4-BE49-F238E27FC236}">
                  <a16:creationId xmlns:a16="http://schemas.microsoft.com/office/drawing/2014/main" id="{8973F025-355D-4512-B710-6105D84C1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155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93EA5D4-B03A-4B11-A4C0-282F833283D5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0E5FA04C-AABA-46E8-A370-3327A676F38D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5" name="Grafický objekt 14">
                <a:extLst>
                  <a:ext uri="{FF2B5EF4-FFF2-40B4-BE49-F238E27FC236}">
                    <a16:creationId xmlns:a16="http://schemas.microsoft.com/office/drawing/2014/main" id="{BBC17E35-0B10-48FD-91F9-B3AB3B1231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B4162CB-0524-4344-AE6A-3B7812F497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4" name="Obrázek 13" descr="Obsah obrázku kreslení&#10;&#10;Popis byl vytvořen automaticky">
              <a:extLst>
                <a:ext uri="{FF2B5EF4-FFF2-40B4-BE49-F238E27FC236}">
                  <a16:creationId xmlns:a16="http://schemas.microsoft.com/office/drawing/2014/main" id="{21835B84-8F55-43D8-954E-4CF1DE31F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692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BBEA9DF-5A8A-4302-AFFF-E12DBC52A245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1B4E032-66E8-49E2-854E-F1371E2F8485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2" name="Grafický objekt 11">
                <a:extLst>
                  <a:ext uri="{FF2B5EF4-FFF2-40B4-BE49-F238E27FC236}">
                    <a16:creationId xmlns:a16="http://schemas.microsoft.com/office/drawing/2014/main" id="{BC470F14-8C7A-4F18-B530-7CC6711338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3" name="Grafický objekt 12">
                <a:extLst>
                  <a:ext uri="{FF2B5EF4-FFF2-40B4-BE49-F238E27FC236}">
                    <a16:creationId xmlns:a16="http://schemas.microsoft.com/office/drawing/2014/main" id="{E7742909-C46D-44BD-B539-A4F7ABD251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1" name="Obrázek 10" descr="Obsah obrázku kreslení&#10;&#10;Popis byl vytvořen automaticky">
              <a:extLst>
                <a:ext uri="{FF2B5EF4-FFF2-40B4-BE49-F238E27FC236}">
                  <a16:creationId xmlns:a16="http://schemas.microsoft.com/office/drawing/2014/main" id="{1763603A-3381-4433-AF56-EE1B41765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2225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C333F920-D1E5-4994-9EBD-9A89C42CBE3E}"/>
              </a:ext>
            </a:extLst>
          </p:cNvPr>
          <p:cNvGrpSpPr/>
          <p:nvPr userDrawn="1"/>
        </p:nvGrpSpPr>
        <p:grpSpPr>
          <a:xfrm>
            <a:off x="6279927" y="124978"/>
            <a:ext cx="5742276" cy="451023"/>
            <a:chOff x="6353729" y="329946"/>
            <a:chExt cx="5742276" cy="451023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7CF9DDBB-3FCE-4A6B-9324-5F5CE7374982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6" name="Grafický objekt 15">
                <a:extLst>
                  <a:ext uri="{FF2B5EF4-FFF2-40B4-BE49-F238E27FC236}">
                    <a16:creationId xmlns:a16="http://schemas.microsoft.com/office/drawing/2014/main" id="{55822CFA-D4E2-4051-A738-DC3855AFF0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3386CBD1-D029-4EDD-804C-74BF739420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3" name="Obrázek 12" descr="Obsah obrázku kreslení&#10;&#10;Popis byl vytvořen automaticky">
              <a:extLst>
                <a:ext uri="{FF2B5EF4-FFF2-40B4-BE49-F238E27FC236}">
                  <a16:creationId xmlns:a16="http://schemas.microsoft.com/office/drawing/2014/main" id="{EBA595F3-4136-4431-A34D-3FE6EB82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148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92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3123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EDDAB015-EBF0-4938-889E-56AD1CB499F3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5686FF4F-BD31-4284-A6F4-E2F29A74A3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402B9ECF-11DA-4FAD-9387-9E567289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180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86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E9EFC-0716-4342-BB38-B34482084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7CCDD9-5986-470D-BC78-255D2943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720D25-F830-46A8-9990-E76F25CE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84-797F-4419-A3F0-918F66F7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30E6D1-C4AA-4C3F-BD7C-CC4D56DC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25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AAA3A-3701-4365-9FAA-A1BA9C3A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08CCD3-0038-496E-B810-7DC3620C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FC2B1D-D645-414D-9FDE-B67C41A6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18106-C0DD-4434-BBC1-41FBD4A0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6B1748-5F90-4376-96DD-DA44F538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13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FFEC1-36EB-495A-BD5C-AD4C66F5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826251-AA67-49E1-8090-D79785792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9B1B0A-5F08-48CE-8FD4-30C046B6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8FE227-AF45-4DAD-AA46-2784050D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74D27-EF37-47D2-B756-BF942164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766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E9BE6-CBAB-40B7-B682-6639F7E8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8E5BB-18CB-45C2-B16D-59CA2AC13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9F3FE0-D6C5-4FB6-A7D7-624460188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BA1C3D-B8CD-4DDD-B40F-ADA4A4FA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973C03-CB1D-4CC5-B053-6D15D404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5306FF-AEA8-4D7A-8ADF-A45FB33D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182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A8537-7661-4F79-BC62-A092F58E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FC485D-D882-4287-9B86-868C335D8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C28334-7BB3-4D92-9504-795AD029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DA3BD4-0ECC-4D25-9C2C-EADB80435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E01AEB-F792-47B8-8DBF-8F9028A7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112F8A-0780-489A-AEB8-2A028135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11B154-16AB-454F-B295-9A8A6523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8FA6C3-5E2E-4C9E-B402-E6BDA856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108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438A9-4D40-4F15-BD75-E5444D18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A3137D-90F2-4DFB-A594-76408216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EA89F8-34F6-418A-8437-E235716C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528A22-A7F1-4348-AB76-661F99D4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2158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F6457B-26B0-4DC3-9CEB-1485EE67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ABF33C-A8C1-4249-8E55-86A905A2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725C4F-D810-4A8E-ABB1-5DA56968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341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D8323-2C22-4E31-AD20-CBB1A34A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44C7F-5790-4CE1-9DC3-EC46CAB9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25626D-EBC3-4C24-9A6C-2C267704A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3A89FF-11F2-4BBE-BF2D-469E0B63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C4F2D9-43FA-40F1-AC4E-BE1F3198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273634-09AF-449B-8B13-FEA22BE7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29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27184-C101-4063-A9E5-C2CED475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45710C-4A4A-4529-9D09-7470F8ED0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7BBEF5-C0E3-4F34-8A08-A864475DD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6E7FF5-744D-4406-80FA-7A1CCFD6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9E8F2-C839-4E3F-95F2-1730533D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B72CD6-5975-4043-A67A-B885A37A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67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18E7B-9546-4194-9154-7B06CBE2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48AB81-DC11-4569-A4F8-32B552C69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9B5E4F-9A1F-42AB-A87D-E5852E80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57BEBE-5933-4A99-B8D3-90C3B5DC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2C8BE-C3DA-402C-B8CD-B671B122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7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720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D60001-CC4F-40D5-8A7A-D40021145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743E10-25E4-4EB9-BB88-B505059F0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2682C3-B6ED-40BB-A5AC-F91854A7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41D6F-AADB-4C8F-82F2-914C5E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C6EBE3-B8F5-4EE3-95D0-645F4F2B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065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40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975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0721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651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63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31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104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400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93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457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986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2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56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4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C4AF-00CE-49A1-A89A-55E083F5FB62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E26E9-BBEF-4DB6-93F7-D8386D330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23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2528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635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BE882FD9-D878-4FCD-9C72-C60BD3C7D753}"/>
              </a:ext>
            </a:extLst>
          </p:cNvPr>
          <p:cNvSpPr/>
          <p:nvPr userDrawn="1"/>
        </p:nvSpPr>
        <p:spPr>
          <a:xfrm>
            <a:off x="1" y="1"/>
            <a:ext cx="12192000" cy="681036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bg1"/>
              </a:solidFill>
              <a:latin typeface="Arial (Základní text)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6" y="1"/>
            <a:ext cx="8808993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785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3DFE7B-4561-47A9-8B18-5A599FE17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84B56D-92A6-4C81-A0C7-4160EA25A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32F0E8-9697-4AE9-A3CF-2D810FF7F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74E9-89D6-488A-9D1A-91917C163630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933FD-AF24-4CBA-9095-EAB36D521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8E84B4-7AA1-44E5-ACBE-5F1359A27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638-35F1-4D06-A62D-1A9F0580C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32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2111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636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1.png"/><Relationship Id="rId2" Type="http://schemas.openxmlformats.org/officeDocument/2006/relationships/tags" Target="../tags/tag2.xml"/><Relationship Id="rId16" Type="http://schemas.openxmlformats.org/officeDocument/2006/relationships/image" Target="../media/image4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42.png"/><Relationship Id="rId5" Type="http://schemas.openxmlformats.org/officeDocument/2006/relationships/tags" Target="../tags/tag16.xml"/><Relationship Id="rId10" Type="http://schemas.openxmlformats.org/officeDocument/2006/relationships/slideLayout" Target="../slideLayouts/slideLayout27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4.jp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43.gif"/><Relationship Id="rId5" Type="http://schemas.openxmlformats.org/officeDocument/2006/relationships/tags" Target="../tags/tag25.xml"/><Relationship Id="rId10" Type="http://schemas.openxmlformats.org/officeDocument/2006/relationships/chart" Target="../charts/chart1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chart" Target="../charts/chart3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chart" Target="../charts/char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4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chart" Target="../charts/chart5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chart" Target="../charts/chart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chart" Target="../charts/chart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1.xml"/><Relationship Id="rId4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chart" Target="../charts/chart7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1.xml"/><Relationship Id="rId4" Type="http://schemas.openxmlformats.org/officeDocument/2006/relationships/tags" Target="../tags/tag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png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1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.bin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760"/>
            <a:ext cx="12144672" cy="5544616"/>
          </a:xfrm>
        </p:spPr>
        <p:txBody>
          <a:bodyPr/>
          <a:lstStyle/>
          <a:p>
            <a:pPr algn="ctr"/>
            <a: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16. </a:t>
            </a:r>
            <a: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porada hejtmana</a:t>
            </a:r>
            <a:b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5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se starosty ORP ZK</a:t>
            </a:r>
            <a: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Zlín,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11:00 h; 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21.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dubna 2021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5" y="1484312"/>
            <a:ext cx="10655299" cy="5329063"/>
          </a:xfrm>
        </p:spPr>
      </p:pic>
    </p:spTree>
    <p:extLst>
      <p:ext uri="{BB962C8B-B14F-4D97-AF65-F5344CB8AC3E}">
        <p14:creationId xmlns:p14="http://schemas.microsoft.com/office/powerpoint/2010/main" val="1999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268760"/>
            <a:ext cx="10297144" cy="5472608"/>
          </a:xfrm>
        </p:spPr>
      </p:pic>
    </p:spTree>
    <p:extLst>
      <p:ext uri="{BB962C8B-B14F-4D97-AF65-F5344CB8AC3E}">
        <p14:creationId xmlns:p14="http://schemas.microsoft.com/office/powerpoint/2010/main" val="15794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340768"/>
            <a:ext cx="6192114" cy="3960439"/>
          </a:xfrm>
        </p:spPr>
      </p:pic>
    </p:spTree>
    <p:extLst>
      <p:ext uri="{BB962C8B-B14F-4D97-AF65-F5344CB8AC3E}">
        <p14:creationId xmlns:p14="http://schemas.microsoft.com/office/powerpoint/2010/main" val="343053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23316" y="67376"/>
            <a:ext cx="11925701" cy="1212783"/>
            <a:chOff x="123316" y="67376"/>
            <a:chExt cx="11925701" cy="1212783"/>
          </a:xfrm>
        </p:grpSpPr>
        <p:sp>
          <p:nvSpPr>
            <p:cNvPr id="4" name="Zaoblený obdélník 3"/>
            <p:cNvSpPr/>
            <p:nvPr/>
          </p:nvSpPr>
          <p:spPr>
            <a:xfrm>
              <a:off x="123316" y="67376"/>
              <a:ext cx="11925701" cy="1212783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Nadpis 1">
              <a:extLst>
                <a:ext uri="{FF2B5EF4-FFF2-40B4-BE49-F238E27FC236}">
                  <a16:creationId xmlns:a16="http://schemas.microsoft.com/office/drawing/2014/main" id="{50444CAE-0E11-4B1D-AD1D-5792ADA594DB}"/>
                </a:ext>
              </a:extLst>
            </p:cNvPr>
            <p:cNvSpPr txBox="1">
              <a:spLocks/>
            </p:cNvSpPr>
            <p:nvPr/>
          </p:nvSpPr>
          <p:spPr>
            <a:xfrm>
              <a:off x="1897065" y="144626"/>
              <a:ext cx="10039295" cy="8278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Kontroly dodržování testování ve firmách ZK</a:t>
              </a:r>
              <a:endPara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2" y="452284"/>
              <a:ext cx="1524204" cy="368332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6" y="1357409"/>
            <a:ext cx="6912768" cy="14235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68" y="1357409"/>
            <a:ext cx="4874350" cy="538395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6" y="2996952"/>
            <a:ext cx="6912768" cy="29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620688"/>
            <a:ext cx="5256584" cy="3362794"/>
          </a:xfrm>
          <a:solidFill>
            <a:srgbClr val="F3FBA3"/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476672"/>
            <a:ext cx="6239746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0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1" y="0"/>
            <a:ext cx="10125069" cy="576000"/>
          </a:xfrm>
        </p:spPr>
        <p:txBody>
          <a:bodyPr/>
          <a:lstStyle/>
          <a:p>
            <a:r>
              <a:rPr lang="cs-CZ" dirty="0"/>
              <a:t>14 denní počet nových případů (na 100 000 obyv.)</a:t>
            </a:r>
            <a:r>
              <a:rPr lang="en-US" dirty="0"/>
              <a:t> v ORP</a:t>
            </a:r>
            <a:endParaRPr lang="cs-CZ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080D6-FC53-427A-9C73-FAC7AD1D2FCD}"/>
              </a:ext>
            </a:extLst>
          </p:cNvPr>
          <p:cNvSpPr/>
          <p:nvPr/>
        </p:nvSpPr>
        <p:spPr>
          <a:xfrm>
            <a:off x="10509040" y="4183455"/>
            <a:ext cx="180000" cy="180000"/>
          </a:xfrm>
          <a:prstGeom prst="rect">
            <a:avLst/>
          </a:prstGeom>
          <a:solidFill>
            <a:srgbClr val="2B83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925A4-86A9-42E1-B474-EC1CB00F06FB}"/>
              </a:ext>
            </a:extLst>
          </p:cNvPr>
          <p:cNvSpPr/>
          <p:nvPr/>
        </p:nvSpPr>
        <p:spPr>
          <a:xfrm>
            <a:off x="10509040" y="4492181"/>
            <a:ext cx="180000" cy="180000"/>
          </a:xfrm>
          <a:prstGeom prst="rect">
            <a:avLst/>
          </a:prstGeom>
          <a:solidFill>
            <a:srgbClr val="80BF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920F6-822D-4D8E-9016-3491B8DD67F4}"/>
              </a:ext>
            </a:extLst>
          </p:cNvPr>
          <p:cNvSpPr/>
          <p:nvPr/>
        </p:nvSpPr>
        <p:spPr>
          <a:xfrm>
            <a:off x="10509040" y="4800907"/>
            <a:ext cx="180000" cy="180000"/>
          </a:xfrm>
          <a:prstGeom prst="rect">
            <a:avLst/>
          </a:prstGeom>
          <a:solidFill>
            <a:srgbClr val="C7E8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96B81-667A-401C-967B-28C2A48E23CC}"/>
              </a:ext>
            </a:extLst>
          </p:cNvPr>
          <p:cNvSpPr/>
          <p:nvPr/>
        </p:nvSpPr>
        <p:spPr>
          <a:xfrm>
            <a:off x="10509040" y="5109633"/>
            <a:ext cx="180000" cy="180000"/>
          </a:xfrm>
          <a:prstGeom prst="rect">
            <a:avLst/>
          </a:prstGeom>
          <a:solidFill>
            <a:srgbClr val="E2E2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DB380-5F7C-460F-BFDA-86D337A8CFE1}"/>
              </a:ext>
            </a:extLst>
          </p:cNvPr>
          <p:cNvSpPr/>
          <p:nvPr/>
        </p:nvSpPr>
        <p:spPr>
          <a:xfrm>
            <a:off x="10509040" y="5418359"/>
            <a:ext cx="180000" cy="180000"/>
          </a:xfrm>
          <a:prstGeom prst="rect">
            <a:avLst/>
          </a:prstGeom>
          <a:solidFill>
            <a:srgbClr val="FEAB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FD43E-EE03-4737-A366-C1F7D775579E}"/>
              </a:ext>
            </a:extLst>
          </p:cNvPr>
          <p:cNvSpPr txBox="1"/>
          <p:nvPr/>
        </p:nvSpPr>
        <p:spPr>
          <a:xfrm>
            <a:off x="10748797" y="4088789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54345-6D6F-4D0F-813B-A10AFB3293A9}"/>
              </a:ext>
            </a:extLst>
          </p:cNvPr>
          <p:cNvSpPr txBox="1"/>
          <p:nvPr/>
        </p:nvSpPr>
        <p:spPr>
          <a:xfrm>
            <a:off x="10748797" y="440007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ECFEB-BD0B-4FAF-9B8B-C8A903E5C1DE}"/>
              </a:ext>
            </a:extLst>
          </p:cNvPr>
          <p:cNvSpPr txBox="1"/>
          <p:nvPr/>
        </p:nvSpPr>
        <p:spPr>
          <a:xfrm>
            <a:off x="10748797" y="471136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133F7-D8D6-4D0C-B56B-CAC8C40EE252}"/>
              </a:ext>
            </a:extLst>
          </p:cNvPr>
          <p:cNvSpPr txBox="1"/>
          <p:nvPr/>
        </p:nvSpPr>
        <p:spPr>
          <a:xfrm>
            <a:off x="10748797" y="5022659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DDF93-0D60-4DCB-A93B-533691C52B6E}"/>
              </a:ext>
            </a:extLst>
          </p:cNvPr>
          <p:cNvSpPr txBox="1"/>
          <p:nvPr/>
        </p:nvSpPr>
        <p:spPr>
          <a:xfrm>
            <a:off x="10748797" y="5333949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1 100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8D847-A97F-4AAA-A08B-55218BF2B7F5}"/>
              </a:ext>
            </a:extLst>
          </p:cNvPr>
          <p:cNvSpPr/>
          <p:nvPr/>
        </p:nvSpPr>
        <p:spPr>
          <a:xfrm>
            <a:off x="10509040" y="5727084"/>
            <a:ext cx="180000" cy="180000"/>
          </a:xfrm>
          <a:prstGeom prst="rect">
            <a:avLst/>
          </a:prstGeom>
          <a:solidFill>
            <a:srgbClr val="F12E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FDD93D-9CA2-41FC-953B-E1DA3769E12D}"/>
              </a:ext>
            </a:extLst>
          </p:cNvPr>
          <p:cNvSpPr/>
          <p:nvPr/>
        </p:nvSpPr>
        <p:spPr>
          <a:xfrm>
            <a:off x="10509040" y="6035808"/>
            <a:ext cx="180000" cy="180000"/>
          </a:xfrm>
          <a:prstGeom prst="rect">
            <a:avLst/>
          </a:prstGeom>
          <a:solidFill>
            <a:srgbClr val="AA13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7D8BB-886C-4DD8-BE83-D1D89236D7C4}"/>
              </a:ext>
            </a:extLst>
          </p:cNvPr>
          <p:cNvSpPr txBox="1"/>
          <p:nvPr/>
        </p:nvSpPr>
        <p:spPr>
          <a:xfrm>
            <a:off x="10748797" y="5645239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1 100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88280-9570-4C47-854B-55E5855520E2}"/>
              </a:ext>
            </a:extLst>
          </p:cNvPr>
          <p:cNvSpPr txBox="1"/>
          <p:nvPr/>
        </p:nvSpPr>
        <p:spPr>
          <a:xfrm>
            <a:off x="10748797" y="595653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41BD496B-B1DB-4783-B62F-771740941B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7384" y="654577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.2021</a:t>
            </a: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5B3EE2D7-EB23-4DEE-83CA-8A4E8E8A252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r="5697"/>
          <a:stretch/>
        </p:blipFill>
        <p:spPr>
          <a:xfrm>
            <a:off x="178264" y="1054687"/>
            <a:ext cx="3590109" cy="2219277"/>
          </a:xfrm>
          <a:prstGeom prst="rect">
            <a:avLst/>
          </a:prstGeom>
        </p:spPr>
      </p:pic>
      <p:sp>
        <p:nvSpPr>
          <p:cNvPr id="27" name="TextBox 29">
            <a:extLst>
              <a:ext uri="{FF2B5EF4-FFF2-40B4-BE49-F238E27FC236}">
                <a16:creationId xmlns:a16="http://schemas.microsoft.com/office/drawing/2014/main" id="{8D218328-959B-4FCE-9A2C-25A0B5849BB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808047" y="747805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.2021</a:t>
            </a:r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65D8BFE4-97FB-4DDA-BC75-CD26CCB79C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7615"/>
          <a:stretch/>
        </p:blipFill>
        <p:spPr>
          <a:xfrm>
            <a:off x="3999790" y="1128105"/>
            <a:ext cx="3484517" cy="2160000"/>
          </a:xfrm>
          <a:prstGeom prst="rect">
            <a:avLst/>
          </a:prstGeom>
        </p:spPr>
      </p:pic>
      <p:pic>
        <p:nvPicPr>
          <p:cNvPr id="31" name="Picture 12" descr="Map&#10;&#10;Description automatically generated">
            <a:extLst>
              <a:ext uri="{FF2B5EF4-FFF2-40B4-BE49-F238E27FC236}">
                <a16:creationId xmlns:a16="http://schemas.microsoft.com/office/drawing/2014/main" id="{078D1790-2A55-4D35-B2A3-6D377DE5208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7941"/>
          <a:stretch/>
        </p:blipFill>
        <p:spPr>
          <a:xfrm>
            <a:off x="8228820" y="1054687"/>
            <a:ext cx="3435848" cy="2162627"/>
          </a:xfrm>
          <a:prstGeom prst="rect">
            <a:avLst/>
          </a:prstGeom>
        </p:spPr>
      </p:pic>
      <p:sp>
        <p:nvSpPr>
          <p:cNvPr id="32" name="TextBox 29">
            <a:extLst>
              <a:ext uri="{FF2B5EF4-FFF2-40B4-BE49-F238E27FC236}">
                <a16:creationId xmlns:a16="http://schemas.microsoft.com/office/drawing/2014/main" id="{8D218328-959B-4FCE-9A2C-25A0B5849BB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068143" y="830434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.2021</a:t>
            </a: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743A9488-A89A-4239-AEC7-502354C0E77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8264" y="3787403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10.4.2021</a:t>
            </a:r>
          </a:p>
        </p:txBody>
      </p:sp>
      <p:pic>
        <p:nvPicPr>
          <p:cNvPr id="34" name="Picture 22" descr="Map&#10;&#10;Description automatically generated">
            <a:extLst>
              <a:ext uri="{FF2B5EF4-FFF2-40B4-BE49-F238E27FC236}">
                <a16:creationId xmlns:a16="http://schemas.microsoft.com/office/drawing/2014/main" id="{59F91F5F-D4A7-4015-B59E-05E709843CC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20071"/>
          <a:stretch/>
        </p:blipFill>
        <p:spPr>
          <a:xfrm>
            <a:off x="178264" y="4288428"/>
            <a:ext cx="3440883" cy="2160000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7416913" y="3787403"/>
            <a:ext cx="2917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Snižování populační zátěže pokračuje i po Velikonocích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8784B7AD-0153-4E97-80CE-C680F3711F1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129751" y="3787403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.4.2021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DE4DCDB-B9B8-4310-85BF-6838D9FD49E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r="9486"/>
          <a:stretch/>
        </p:blipFill>
        <p:spPr>
          <a:xfrm>
            <a:off x="3678904" y="4253949"/>
            <a:ext cx="3427986" cy="2160000"/>
          </a:xfrm>
          <a:prstGeom prst="rect">
            <a:avLst/>
          </a:prstGeom>
        </p:spPr>
      </p:pic>
      <p:sp>
        <p:nvSpPr>
          <p:cNvPr id="2" name="Šipka doprava 1"/>
          <p:cNvSpPr/>
          <p:nvPr>
            <p:custDataLst>
              <p:tags r:id="rId11"/>
            </p:custDataLst>
          </p:nvPr>
        </p:nvSpPr>
        <p:spPr>
          <a:xfrm rot="10800000">
            <a:off x="6737849" y="3699986"/>
            <a:ext cx="572655" cy="926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419A08E-E94D-4A6D-A5FE-AF9226C720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9192"/>
          <a:stretch/>
        </p:blipFill>
        <p:spPr>
          <a:xfrm>
            <a:off x="155250" y="1409428"/>
            <a:ext cx="8085357" cy="5040000"/>
          </a:xfrm>
          <a:prstGeom prst="rect">
            <a:avLst/>
          </a:prstGeom>
        </p:spPr>
      </p:pic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11" y="0"/>
            <a:ext cx="10125069" cy="576000"/>
          </a:xfrm>
        </p:spPr>
        <p:txBody>
          <a:bodyPr/>
          <a:lstStyle/>
          <a:p>
            <a:r>
              <a:rPr lang="cs-CZ" dirty="0"/>
              <a:t>14 denní počet nových případů (na 100 000 obyv.)</a:t>
            </a:r>
            <a:r>
              <a:rPr lang="en-US" dirty="0"/>
              <a:t> v ORP</a:t>
            </a:r>
            <a:endParaRPr lang="cs-CZ" dirty="0">
              <a:latin typeface="+mj-lt"/>
            </a:endParaRP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743A9488-A89A-4239-AEC7-502354C0E77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9211" y="902234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17.4.2021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C22A64-9086-4559-88FB-03C263DDA9C9}"/>
              </a:ext>
            </a:extLst>
          </p:cNvPr>
          <p:cNvSpPr/>
          <p:nvPr/>
        </p:nvSpPr>
        <p:spPr>
          <a:xfrm>
            <a:off x="8337340" y="2440380"/>
            <a:ext cx="180000" cy="180000"/>
          </a:xfrm>
          <a:prstGeom prst="rect">
            <a:avLst/>
          </a:prstGeom>
          <a:solidFill>
            <a:srgbClr val="2B83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99E6E6-107B-4ADD-A788-7098EF4411D1}"/>
              </a:ext>
            </a:extLst>
          </p:cNvPr>
          <p:cNvSpPr/>
          <p:nvPr/>
        </p:nvSpPr>
        <p:spPr>
          <a:xfrm>
            <a:off x="8337340" y="2749106"/>
            <a:ext cx="180000" cy="180000"/>
          </a:xfrm>
          <a:prstGeom prst="rect">
            <a:avLst/>
          </a:prstGeom>
          <a:solidFill>
            <a:srgbClr val="80BF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F25D43-E695-4FB8-9787-0A2FEF8D05FA}"/>
              </a:ext>
            </a:extLst>
          </p:cNvPr>
          <p:cNvSpPr/>
          <p:nvPr/>
        </p:nvSpPr>
        <p:spPr>
          <a:xfrm>
            <a:off x="8337340" y="3057832"/>
            <a:ext cx="180000" cy="180000"/>
          </a:xfrm>
          <a:prstGeom prst="rect">
            <a:avLst/>
          </a:prstGeom>
          <a:solidFill>
            <a:srgbClr val="C7E8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C78911-6AB7-4C49-BEB7-1045E130A55E}"/>
              </a:ext>
            </a:extLst>
          </p:cNvPr>
          <p:cNvSpPr/>
          <p:nvPr/>
        </p:nvSpPr>
        <p:spPr>
          <a:xfrm>
            <a:off x="8337340" y="3366558"/>
            <a:ext cx="180000" cy="180000"/>
          </a:xfrm>
          <a:prstGeom prst="rect">
            <a:avLst/>
          </a:prstGeom>
          <a:solidFill>
            <a:srgbClr val="E2E2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AF2BC5-BC96-4331-AFB6-6E2D5E47B2B8}"/>
              </a:ext>
            </a:extLst>
          </p:cNvPr>
          <p:cNvSpPr/>
          <p:nvPr/>
        </p:nvSpPr>
        <p:spPr>
          <a:xfrm>
            <a:off x="8337340" y="3675284"/>
            <a:ext cx="180000" cy="180000"/>
          </a:xfrm>
          <a:prstGeom prst="rect">
            <a:avLst/>
          </a:prstGeom>
          <a:solidFill>
            <a:srgbClr val="FEAB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5481F8-95EC-406B-AC1B-7FAAEADFF5D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577097" y="2345714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 100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5874DA-B216-426E-B437-D8BB204B0F7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77097" y="265700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– 200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C41FD4-DE9C-4584-BD0C-E3E2FBB42D6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577097" y="296829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 – 300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F2E40E-DD94-43A7-B4A8-DFDDDDCBAFB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77097" y="327958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 – 400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1944F2-F7AB-4E7D-8C26-00AEF2207EC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577097" y="359087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400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A88519-738C-496B-A5C4-F33EA96BF8FF}"/>
              </a:ext>
            </a:extLst>
          </p:cNvPr>
          <p:cNvSpPr/>
          <p:nvPr/>
        </p:nvSpPr>
        <p:spPr>
          <a:xfrm>
            <a:off x="8337340" y="3984009"/>
            <a:ext cx="180000" cy="180000"/>
          </a:xfrm>
          <a:prstGeom prst="rect">
            <a:avLst/>
          </a:prstGeom>
          <a:solidFill>
            <a:srgbClr val="F12E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368DD5-6089-4C93-9F93-D0AAA1FCE2FE}"/>
              </a:ext>
            </a:extLst>
          </p:cNvPr>
          <p:cNvSpPr/>
          <p:nvPr/>
        </p:nvSpPr>
        <p:spPr>
          <a:xfrm>
            <a:off x="8337340" y="4292733"/>
            <a:ext cx="180000" cy="180000"/>
          </a:xfrm>
          <a:prstGeom prst="rect">
            <a:avLst/>
          </a:prstGeom>
          <a:solidFill>
            <a:srgbClr val="AA13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EB18BD-0AE1-4B7F-B8B0-0D86AD9FCC8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577097" y="390216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600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FCD802-5646-4783-A39E-3662FF2F9AA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577097" y="4213456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600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A29EB09-17C8-452F-8EAF-45B003F09D46}"/>
              </a:ext>
            </a:extLst>
          </p:cNvPr>
          <p:cNvSpPr txBox="1"/>
          <p:nvPr/>
        </p:nvSpPr>
        <p:spPr>
          <a:xfrm>
            <a:off x="6421443" y="848055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Nová číselná škála: nových případů za týden na 100 tis. obyvatel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03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ulka 8">
            <a:extLst>
              <a:ext uri="{FF2B5EF4-FFF2-40B4-BE49-F238E27FC236}">
                <a16:creationId xmlns:a16="http://schemas.microsoft.com/office/drawing/2014/main" id="{7F7C1951-D37C-440D-9CB2-FD4E1160FE7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197157" y="1123117"/>
          <a:ext cx="11797686" cy="148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427">
                  <a:extLst>
                    <a:ext uri="{9D8B030D-6E8A-4147-A177-3AD203B41FA5}">
                      <a16:colId xmlns:a16="http://schemas.microsoft.com/office/drawing/2014/main" val="3924625702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723531014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4126272650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1669069357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245180415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1373314509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46204217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498862452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916212544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4284827979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00603694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094642904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64079779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686944603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79328764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529572551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905191187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28566435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693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 3.–10. 3. 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 3.–17. 3. 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18. 3.–24. 3. 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25. 3.–31. 3. 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 4.–7. 4. 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 4.–14. 4. 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688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 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 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 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 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 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 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1371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+7,8 %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-15,2 %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+2,4 %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-20,5 %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+0,7 %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343836"/>
                  </a:ext>
                </a:extLst>
              </a:tr>
            </a:tbl>
          </a:graphicData>
        </a:graphic>
      </p:graphicFrame>
      <p:graphicFrame>
        <p:nvGraphicFramePr>
          <p:cNvPr id="39" name="Chart 4">
            <a:extLst>
              <a:ext uri="{FF2B5EF4-FFF2-40B4-BE49-F238E27FC236}">
                <a16:creationId xmlns:a16="http://schemas.microsoft.com/office/drawing/2014/main" id="{F3B3A751-5826-48A2-8A63-61032D0536F8}"/>
              </a:ext>
            </a:extLst>
          </p:cNvPr>
          <p:cNvGraphicFramePr/>
          <p:nvPr>
            <p:custDataLst>
              <p:tags r:id="rId3"/>
            </p:custDataLst>
            <p:extLst/>
          </p:nvPr>
        </p:nvGraphicFramePr>
        <p:xfrm>
          <a:off x="57147" y="2876910"/>
          <a:ext cx="12030075" cy="403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3DA7FDE-62BA-4179-BA4D-AB192F2667D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81739" y="2"/>
            <a:ext cx="7776839" cy="576000"/>
          </a:xfrm>
        </p:spPr>
        <p:txBody>
          <a:bodyPr/>
          <a:lstStyle/>
          <a:p>
            <a:r>
              <a:rPr lang="cs-CZ" dirty="0"/>
              <a:t>Počty nově diagnostikovaných pacientů: týdenní vývoj v ZLK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E47396A-300A-47BC-A5A2-A0A901ACEAC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9060" y="721240"/>
            <a:ext cx="1160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Dynamika vývoje počtů pozitivních diagnóz ukazuje na zpomalení šíření.</a:t>
            </a:r>
          </a:p>
        </p:txBody>
      </p:sp>
      <p:sp>
        <p:nvSpPr>
          <p:cNvPr id="32" name="Zahnutá šipka nahoru 25">
            <a:extLst>
              <a:ext uri="{FF2B5EF4-FFF2-40B4-BE49-F238E27FC236}">
                <a16:creationId xmlns:a16="http://schemas.microsoft.com/office/drawing/2014/main" id="{0BBE6A33-48F0-49E1-9234-59BBC97607D7}"/>
              </a:ext>
            </a:extLst>
          </p:cNvPr>
          <p:cNvSpPr/>
          <p:nvPr/>
        </p:nvSpPr>
        <p:spPr>
          <a:xfrm>
            <a:off x="1203450" y="2464775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Zahnutá šipka nahoru 25">
            <a:extLst>
              <a:ext uri="{FF2B5EF4-FFF2-40B4-BE49-F238E27FC236}">
                <a16:creationId xmlns:a16="http://schemas.microsoft.com/office/drawing/2014/main" id="{C140FC7B-E4FD-4E67-92ED-DBF34CACB8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72865" y="2464775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Zahnutá šipka nahoru 25">
            <a:extLst>
              <a:ext uri="{FF2B5EF4-FFF2-40B4-BE49-F238E27FC236}">
                <a16:creationId xmlns:a16="http://schemas.microsoft.com/office/drawing/2014/main" id="{595E001A-4FCA-4DDB-8C25-BFD9173BD47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16865" y="2464775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Zahnutá šipka nahoru 25">
            <a:extLst>
              <a:ext uri="{FF2B5EF4-FFF2-40B4-BE49-F238E27FC236}">
                <a16:creationId xmlns:a16="http://schemas.microsoft.com/office/drawing/2014/main" id="{FEEB2FF7-BE27-405C-9A19-734E8CFD46B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086280" y="2464775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Zahnutá šipka nahoru 25">
            <a:extLst>
              <a:ext uri="{FF2B5EF4-FFF2-40B4-BE49-F238E27FC236}">
                <a16:creationId xmlns:a16="http://schemas.microsoft.com/office/drawing/2014/main" id="{4F4AAAE2-F558-418C-BAA2-D0B97D253513}"/>
              </a:ext>
            </a:extLst>
          </p:cNvPr>
          <p:cNvSpPr/>
          <p:nvPr/>
        </p:nvSpPr>
        <p:spPr>
          <a:xfrm>
            <a:off x="9056914" y="2464775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44A33EE-8359-4881-95B8-54951F6A3B30}"/>
              </a:ext>
            </a:extLst>
          </p:cNvPr>
          <p:cNvGrpSpPr/>
          <p:nvPr/>
        </p:nvGrpSpPr>
        <p:grpSpPr>
          <a:xfrm>
            <a:off x="10590672" y="604640"/>
            <a:ext cx="1601328" cy="369333"/>
            <a:chOff x="12350220" y="6820895"/>
            <a:chExt cx="2317881" cy="534600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640671BB-CDEE-4330-88AA-05D61E46D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220" y="6820895"/>
              <a:ext cx="534600" cy="53460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7A3169E1-0A1C-4F0F-8A29-5AF98FA69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36" b="5966"/>
            <a:stretch/>
          </p:blipFill>
          <p:spPr>
            <a:xfrm>
              <a:off x="12927151" y="6867935"/>
              <a:ext cx="1740950" cy="433585"/>
            </a:xfrm>
            <a:prstGeom prst="rect">
              <a:avLst/>
            </a:prstGeom>
          </p:spPr>
        </p:pic>
      </p:grpSp>
      <p:sp>
        <p:nvSpPr>
          <p:cNvPr id="14" name="TextovéPole 13"/>
          <p:cNvSpPr txBox="1"/>
          <p:nvPr/>
        </p:nvSpPr>
        <p:spPr>
          <a:xfrm>
            <a:off x="4511825" y="3394097"/>
            <a:ext cx="7275066" cy="769441"/>
          </a:xfrm>
          <a:prstGeom prst="rect">
            <a:avLst/>
          </a:prstGeom>
          <a:solidFill>
            <a:srgbClr val="F3FBA3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ZLK byl po 1.1. 2021 zasažen jako poslední z krajů.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Situace je zde stabilní, epidemie neroste. 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02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8F308F-8B97-4E6E-A76A-3F0B3FCE2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4276165"/>
            <a:ext cx="12192000" cy="475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Nadpis 2">
            <a:extLst>
              <a:ext uri="{FF2B5EF4-FFF2-40B4-BE49-F238E27FC236}">
                <a16:creationId xmlns:a16="http://schemas.microsoft.com/office/drawing/2014/main" id="{A7B93101-0EBB-4871-8999-7D1ADFC76DC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986" y="1"/>
            <a:ext cx="10983926" cy="681036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+mn-lt"/>
              </a:rPr>
              <a:t>Nové případy za 14 dní na 100 000 obyvatel: </a:t>
            </a:r>
            <a:r>
              <a:rPr lang="pl-PL" sz="2000" dirty="0" smtClean="0">
                <a:latin typeface="+mn-lt"/>
              </a:rPr>
              <a:t>srovnání krajů </a:t>
            </a:r>
            <a:r>
              <a:rPr lang="pl-PL" sz="2000" dirty="0">
                <a:latin typeface="+mn-lt"/>
              </a:rPr>
              <a:t>k 16.4.</a:t>
            </a:r>
            <a:endParaRPr lang="cs-CZ" sz="2000" dirty="0"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C97793-062D-4757-9002-5D3EDD94FF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34301" y="945486"/>
            <a:ext cx="180000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F22DBF-503E-475F-ABB6-4F1719925EF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72925" y="945486"/>
            <a:ext cx="180000" cy="18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3AFA35-8D74-49DD-A9AE-F1136BCFB9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413483" y="881597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9.4.2021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102B32-248C-4CF9-B0E8-ACCEB4FFFAD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217861" y="881597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1.4.2021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E85FA95-C1A5-4C64-9392-6663D81F7BAD}"/>
              </a:ext>
            </a:extLst>
          </p:cNvPr>
          <p:cNvGraphicFramePr/>
          <p:nvPr>
            <p:custDataLst>
              <p:tags r:id="rId7"/>
            </p:custDataLst>
            <p:extLst/>
          </p:nvPr>
        </p:nvGraphicFramePr>
        <p:xfrm>
          <a:off x="5455810" y="1253263"/>
          <a:ext cx="5284840" cy="556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C708B705-FA31-423A-B652-0980AE4BADB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57351" y="945486"/>
            <a:ext cx="180000" cy="180000"/>
          </a:xfrm>
          <a:prstGeom prst="rect">
            <a:avLst/>
          </a:prstGeom>
          <a:solidFill>
            <a:srgbClr val="305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3FE053-56B7-48EF-A37F-8CBC7B0054A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536533" y="881597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16.4.2021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8A00E16-03C7-47EB-BFF1-4816E8247AF8}"/>
              </a:ext>
            </a:extLst>
          </p:cNvPr>
          <p:cNvGraphicFramePr/>
          <p:nvPr>
            <p:custDataLst>
              <p:tags r:id="rId10"/>
            </p:custDataLst>
            <p:extLst/>
          </p:nvPr>
        </p:nvGraphicFramePr>
        <p:xfrm>
          <a:off x="107807" y="1216419"/>
          <a:ext cx="5284840" cy="559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9293852" y="4879071"/>
            <a:ext cx="277379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Hodnoty viditelně klesají ve všech krajích 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5591944" y="270892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88940" y="267428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1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8F308F-8B97-4E6E-A76A-3F0B3FCE2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6382871"/>
            <a:ext cx="12192000" cy="475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Nadpis 2">
            <a:extLst>
              <a:ext uri="{FF2B5EF4-FFF2-40B4-BE49-F238E27FC236}">
                <a16:creationId xmlns:a16="http://schemas.microsoft.com/office/drawing/2014/main" id="{A7B93101-0EBB-4871-8999-7D1ADFC76DC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986" y="1"/>
            <a:ext cx="10983926" cy="681036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+mn-lt"/>
              </a:rPr>
              <a:t>Nové případy za 14 dní na 100 000 obyvatel: 15 okresů s nejvyššími hodnotami k 16.4.</a:t>
            </a:r>
            <a:endParaRPr lang="cs-CZ" sz="2000" dirty="0"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C97793-062D-4757-9002-5D3EDD94FF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11808" y="945486"/>
            <a:ext cx="180000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F22DBF-503E-475F-ABB6-4F1719925EF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50432" y="945486"/>
            <a:ext cx="180000" cy="18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3AFA35-8D74-49DD-A9AE-F1136BCFB9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590990" y="881597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9.4.2021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102B32-248C-4CF9-B0E8-ACCEB4FFFAD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95368" y="881597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1.4.2021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E85FA95-C1A5-4C64-9392-6663D81F7BAD}"/>
              </a:ext>
            </a:extLst>
          </p:cNvPr>
          <p:cNvGraphicFramePr/>
          <p:nvPr>
            <p:custDataLst>
              <p:tags r:id="rId7"/>
            </p:custDataLst>
            <p:extLst/>
          </p:nvPr>
        </p:nvGraphicFramePr>
        <p:xfrm>
          <a:off x="5633317" y="1253263"/>
          <a:ext cx="5284840" cy="565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C708B705-FA31-423A-B652-0980AE4BADB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534858" y="945486"/>
            <a:ext cx="180000" cy="180000"/>
          </a:xfrm>
          <a:prstGeom prst="rect">
            <a:avLst/>
          </a:prstGeom>
          <a:solidFill>
            <a:srgbClr val="305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3FE053-56B7-48EF-A37F-8CBC7B0054A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714040" y="881597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16.4.2021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8A00E16-03C7-47EB-BFF1-4816E8247AF8}"/>
              </a:ext>
            </a:extLst>
          </p:cNvPr>
          <p:cNvGraphicFramePr/>
          <p:nvPr>
            <p:custDataLst>
              <p:tags r:id="rId10"/>
            </p:custDataLst>
            <p:extLst/>
          </p:nvPr>
        </p:nvGraphicFramePr>
        <p:xfrm>
          <a:off x="358147" y="1189374"/>
          <a:ext cx="5284840" cy="572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9714040" y="2371517"/>
            <a:ext cx="22309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 nejvíce zatížených okresů: hodnoty klesají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5447928" y="3645024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6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 smtClean="0"/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ředitele KŘ policie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Testování na území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o situaci v zařízeních sociálních služeb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z oblasti školství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Průběh vakcinace ve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Různé</a:t>
            </a:r>
          </a:p>
          <a:p>
            <a:pPr marL="0" indent="0" algn="just">
              <a:lnSpc>
                <a:spcPct val="90000"/>
              </a:lnSpc>
            </a:pPr>
            <a:r>
              <a:rPr lang="cs-CZ" sz="2400" b="1" dirty="0" smtClean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183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ulka 8">
            <a:extLst>
              <a:ext uri="{FF2B5EF4-FFF2-40B4-BE49-F238E27FC236}">
                <a16:creationId xmlns:a16="http://schemas.microsoft.com/office/drawing/2014/main" id="{19DAA002-E30C-4D5C-97E3-6E0CA7509E00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46287" y="715094"/>
          <a:ext cx="11797686" cy="148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427">
                  <a:extLst>
                    <a:ext uri="{9D8B030D-6E8A-4147-A177-3AD203B41FA5}">
                      <a16:colId xmlns:a16="http://schemas.microsoft.com/office/drawing/2014/main" val="3924625702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723531014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4126272650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1669069357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245180415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1373314509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46204217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498862452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916212544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4284827979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00603694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094642904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64079779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686944603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79328764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529572551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905191187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28566435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693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7.3 - 13.3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14.3 - 20.3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21.3 - 27.3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28.3 - 3.4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4.4 - 10.4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11.4 - 17.4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688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8 821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8 948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8 277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7 263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6 286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4 874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případů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1371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343836"/>
                  </a:ext>
                </a:extLst>
              </a:tr>
            </a:tbl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5A11BCFC-49AD-487D-BBB2-8BDDECE7C0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16200000">
            <a:off x="-877396" y="4169765"/>
            <a:ext cx="28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Predikovaný počet pacientů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2312458-65A0-441F-908E-931BC7FD4AB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043036" y="3768581"/>
            <a:ext cx="1900937" cy="1908215"/>
            <a:chOff x="10258697" y="3527722"/>
            <a:chExt cx="1900937" cy="1908215"/>
          </a:xfrm>
        </p:grpSpPr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AD1B3FBA-E128-4E3B-A481-9ABC867903E1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113572"/>
              <a:ext cx="360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D47DC97C-FD01-4FD4-8BED-64EC65B6A85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328560"/>
              <a:ext cx="360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0DFC9795-934F-42BA-94E7-2B7FA4872E52}"/>
                </a:ext>
              </a:extLst>
            </p:cNvPr>
            <p:cNvSpPr/>
            <p:nvPr/>
          </p:nvSpPr>
          <p:spPr>
            <a:xfrm>
              <a:off x="10270650" y="3620519"/>
              <a:ext cx="360000" cy="13062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ovéPole 28">
              <a:extLst>
                <a:ext uri="{FF2B5EF4-FFF2-40B4-BE49-F238E27FC236}">
                  <a16:creationId xmlns:a16="http://schemas.microsoft.com/office/drawing/2014/main" id="{0C5C1E54-12C3-4C62-B831-4C6047793E03}"/>
                </a:ext>
              </a:extLst>
            </p:cNvPr>
            <p:cNvSpPr txBox="1"/>
            <p:nvPr/>
          </p:nvSpPr>
          <p:spPr>
            <a:xfrm>
              <a:off x="10630650" y="3527722"/>
              <a:ext cx="152898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Reálné počty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0,95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0,85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0,75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Maximální počet pacientů s COVID-19 na lůžkách za období říjen/listopad 2020</a:t>
              </a:r>
              <a:endPara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8A11B017-1740-4D99-AF40-0CE45544A6AD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758537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07C5A792-BEB3-40F4-98BB-7431BA7FEF5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543548"/>
              <a:ext cx="360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ovéPole 22"/>
          <p:cNvSpPr txBox="1"/>
          <p:nvPr/>
        </p:nvSpPr>
        <p:spPr>
          <a:xfrm>
            <a:off x="6416566" y="36804"/>
            <a:ext cx="400490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týdenním srovnání počty hospitalizací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ČR </a:t>
            </a:r>
            <a:r>
              <a:rPr kumimoji="0" lang="cs-CZ" sz="1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klesají</a:t>
            </a:r>
          </a:p>
        </p:txBody>
      </p:sp>
      <p:sp>
        <p:nvSpPr>
          <p:cNvPr id="28" name="Zahnutá šipka nahoru 25">
            <a:extLst>
              <a:ext uri="{FF2B5EF4-FFF2-40B4-BE49-F238E27FC236}">
                <a16:creationId xmlns:a16="http://schemas.microsoft.com/office/drawing/2014/main" id="{E359B7D7-130C-4173-9EFC-47F321C82F4E}"/>
              </a:ext>
            </a:extLst>
          </p:cNvPr>
          <p:cNvSpPr/>
          <p:nvPr/>
        </p:nvSpPr>
        <p:spPr>
          <a:xfrm>
            <a:off x="1203450" y="2013982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Zahnutá šipka nahoru 25">
            <a:extLst>
              <a:ext uri="{FF2B5EF4-FFF2-40B4-BE49-F238E27FC236}">
                <a16:creationId xmlns:a16="http://schemas.microsoft.com/office/drawing/2014/main" id="{77962815-283B-44A7-A845-1BB5AFDAE33D}"/>
              </a:ext>
            </a:extLst>
          </p:cNvPr>
          <p:cNvSpPr/>
          <p:nvPr/>
        </p:nvSpPr>
        <p:spPr>
          <a:xfrm>
            <a:off x="3172865" y="2013982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Zahnutá šipka nahoru 25">
            <a:extLst>
              <a:ext uri="{FF2B5EF4-FFF2-40B4-BE49-F238E27FC236}">
                <a16:creationId xmlns:a16="http://schemas.microsoft.com/office/drawing/2014/main" id="{900DBD3A-25FF-44DB-9A70-41A63B98A098}"/>
              </a:ext>
            </a:extLst>
          </p:cNvPr>
          <p:cNvSpPr/>
          <p:nvPr/>
        </p:nvSpPr>
        <p:spPr>
          <a:xfrm>
            <a:off x="5116865" y="2013982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Zahnutá šipka nahoru 25">
            <a:extLst>
              <a:ext uri="{FF2B5EF4-FFF2-40B4-BE49-F238E27FC236}">
                <a16:creationId xmlns:a16="http://schemas.microsoft.com/office/drawing/2014/main" id="{8BC9AE2D-ED68-40C1-9F08-DFCD52A3016B}"/>
              </a:ext>
            </a:extLst>
          </p:cNvPr>
          <p:cNvSpPr/>
          <p:nvPr/>
        </p:nvSpPr>
        <p:spPr>
          <a:xfrm>
            <a:off x="7086280" y="2013982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Zahnutá šipka nahoru 25">
            <a:extLst>
              <a:ext uri="{FF2B5EF4-FFF2-40B4-BE49-F238E27FC236}">
                <a16:creationId xmlns:a16="http://schemas.microsoft.com/office/drawing/2014/main" id="{64D205E5-DBC4-422A-BF09-BCA621280F66}"/>
              </a:ext>
            </a:extLst>
          </p:cNvPr>
          <p:cNvSpPr/>
          <p:nvPr/>
        </p:nvSpPr>
        <p:spPr>
          <a:xfrm>
            <a:off x="9056914" y="2013982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4" name="Chart 11">
            <a:extLst>
              <a:ext uri="{FF2B5EF4-FFF2-40B4-BE49-F238E27FC236}">
                <a16:creationId xmlns:a16="http://schemas.microsoft.com/office/drawing/2014/main" id="{981CB6A6-72A9-473F-B599-40385C7CCD96}"/>
              </a:ext>
            </a:extLst>
          </p:cNvPr>
          <p:cNvGraphicFramePr/>
          <p:nvPr>
            <p:custDataLst>
              <p:tags r:id="rId4"/>
            </p:custDataLst>
            <p:extLst/>
          </p:nvPr>
        </p:nvGraphicFramePr>
        <p:xfrm>
          <a:off x="751072" y="2511822"/>
          <a:ext cx="11080443" cy="437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Zástupný symbol pro obsah 2"/>
          <p:cNvSpPr txBox="1">
            <a:spLocks/>
          </p:cNvSpPr>
          <p:nvPr/>
        </p:nvSpPr>
        <p:spPr bwMode="auto">
          <a:xfrm>
            <a:off x="0" y="1"/>
            <a:ext cx="5760640" cy="715093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6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Doc. MUDr. Filip, Ph.D., prim. doc. MUDr. </a:t>
            </a:r>
            <a:r>
              <a:rPr kumimoji="0" lang="cs-CZ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Gabrhelík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s-CZ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Ph.D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Lůžkové kapacity, predikce vytíženosti, personální stav, kapacita, vytíženost</a:t>
            </a:r>
          </a:p>
        </p:txBody>
      </p:sp>
    </p:spTree>
    <p:extLst>
      <p:ext uri="{BB962C8B-B14F-4D97-AF65-F5344CB8AC3E}">
        <p14:creationId xmlns:p14="http://schemas.microsoft.com/office/powerpoint/2010/main" val="349016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>
            <a:extLst>
              <a:ext uri="{FF2B5EF4-FFF2-40B4-BE49-F238E27FC236}">
                <a16:creationId xmlns:a16="http://schemas.microsoft.com/office/drawing/2014/main" id="{4231A2FA-B47D-4C3D-8DDD-0F1ACD6C839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-1009588" y="3973640"/>
            <a:ext cx="2829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Predikovaný počet pacientů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vyžadujících intenzivní péči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62312458-65A0-441F-908E-931BC7FD4AB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019677" y="4073381"/>
            <a:ext cx="1900937" cy="1908215"/>
            <a:chOff x="10258697" y="3527722"/>
            <a:chExt cx="1900937" cy="1908215"/>
          </a:xfrm>
        </p:grpSpPr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AD1B3FBA-E128-4E3B-A481-9ABC867903E1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113572"/>
              <a:ext cx="360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D47DC97C-FD01-4FD4-8BED-64EC65B6A85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328560"/>
              <a:ext cx="360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0DFC9795-934F-42BA-94E7-2B7FA4872E52}"/>
                </a:ext>
              </a:extLst>
            </p:cNvPr>
            <p:cNvSpPr/>
            <p:nvPr/>
          </p:nvSpPr>
          <p:spPr>
            <a:xfrm>
              <a:off x="10270650" y="3620519"/>
              <a:ext cx="360000" cy="13062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0C5C1E54-12C3-4C62-B831-4C6047793E03}"/>
                </a:ext>
              </a:extLst>
            </p:cNvPr>
            <p:cNvSpPr txBox="1"/>
            <p:nvPr/>
          </p:nvSpPr>
          <p:spPr>
            <a:xfrm>
              <a:off x="10630650" y="3527722"/>
              <a:ext cx="152898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Reálné počty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0,95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0,85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0,75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Maximální počet pacientů s COVID-19 na lůžkách za období říjen/listopad 2020</a:t>
              </a:r>
              <a:endPara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8A11B017-1740-4D99-AF40-0CE45544A6AD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758537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07C5A792-BEB3-40F4-98BB-7431BA7FEF5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8697" y="4543548"/>
              <a:ext cx="360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07D902C-D9A4-417A-909B-281157810E3B}"/>
              </a:ext>
            </a:extLst>
          </p:cNvPr>
          <p:cNvSpPr txBox="1"/>
          <p:nvPr/>
        </p:nvSpPr>
        <p:spPr>
          <a:xfrm>
            <a:off x="184727" y="12542"/>
            <a:ext cx="117976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týdenním srovnání počty hospitalizací na JIP v ČR </a:t>
            </a: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klesají</a:t>
            </a:r>
            <a:endParaRPr kumimoji="0" lang="cs-CZ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7" name="Tabulka 8">
            <a:extLst>
              <a:ext uri="{FF2B5EF4-FFF2-40B4-BE49-F238E27FC236}">
                <a16:creationId xmlns:a16="http://schemas.microsoft.com/office/drawing/2014/main" id="{6B7F79D0-8EDC-4EB5-A2DD-9DA744FC0BC3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187920" y="496835"/>
          <a:ext cx="11797686" cy="148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427">
                  <a:extLst>
                    <a:ext uri="{9D8B030D-6E8A-4147-A177-3AD203B41FA5}">
                      <a16:colId xmlns:a16="http://schemas.microsoft.com/office/drawing/2014/main" val="3924625702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723531014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4126272650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1669069357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245180415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1373314509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46204217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498862452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916212544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4284827979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00603694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094642904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64079779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686944603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793287648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529572551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3905191187"/>
                    </a:ext>
                  </a:extLst>
                </a:gridCol>
                <a:gridCol w="655427">
                  <a:extLst>
                    <a:ext uri="{9D8B030D-6E8A-4147-A177-3AD203B41FA5}">
                      <a16:colId xmlns:a16="http://schemas.microsoft.com/office/drawing/2014/main" val="228566435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stav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693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7.3 - 13.3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14.3 - 20.3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21.3 - 27.3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28.3 - 3.4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4.4 - 10.4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11.4 - 17.4</a:t>
                      </a:r>
                    </a:p>
                  </a:txBody>
                  <a:tcPr marL="7620" marR="7620" marT="762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688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787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hospitalizací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846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hospitalizací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747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hospitalizací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hospitalizací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hospitalizací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hospitalizací</a:t>
                      </a:r>
                    </a:p>
                  </a:txBody>
                  <a:tcPr marL="7620" marR="7620" marT="7620" marB="0"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1371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-16,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343836"/>
                  </a:ext>
                </a:extLst>
              </a:tr>
            </a:tbl>
          </a:graphicData>
        </a:graphic>
      </p:graphicFrame>
      <p:sp>
        <p:nvSpPr>
          <p:cNvPr id="38" name="Zahnutá šipka nahoru 25">
            <a:extLst>
              <a:ext uri="{FF2B5EF4-FFF2-40B4-BE49-F238E27FC236}">
                <a16:creationId xmlns:a16="http://schemas.microsoft.com/office/drawing/2014/main" id="{3D31CB96-ADEB-47C9-A675-E23FD094E077}"/>
              </a:ext>
            </a:extLst>
          </p:cNvPr>
          <p:cNvSpPr/>
          <p:nvPr/>
        </p:nvSpPr>
        <p:spPr>
          <a:xfrm>
            <a:off x="1194213" y="1838493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Zahnutá šipka nahoru 25">
            <a:extLst>
              <a:ext uri="{FF2B5EF4-FFF2-40B4-BE49-F238E27FC236}">
                <a16:creationId xmlns:a16="http://schemas.microsoft.com/office/drawing/2014/main" id="{531FA440-D950-4855-8A5A-41583949B9D7}"/>
              </a:ext>
            </a:extLst>
          </p:cNvPr>
          <p:cNvSpPr/>
          <p:nvPr/>
        </p:nvSpPr>
        <p:spPr>
          <a:xfrm>
            <a:off x="3163628" y="1838493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Zahnutá šipka nahoru 25">
            <a:extLst>
              <a:ext uri="{FF2B5EF4-FFF2-40B4-BE49-F238E27FC236}">
                <a16:creationId xmlns:a16="http://schemas.microsoft.com/office/drawing/2014/main" id="{EED5D406-688B-4028-B433-E17549E6B582}"/>
              </a:ext>
            </a:extLst>
          </p:cNvPr>
          <p:cNvSpPr/>
          <p:nvPr/>
        </p:nvSpPr>
        <p:spPr>
          <a:xfrm>
            <a:off x="5107628" y="1838493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Zahnutá šipka nahoru 25">
            <a:extLst>
              <a:ext uri="{FF2B5EF4-FFF2-40B4-BE49-F238E27FC236}">
                <a16:creationId xmlns:a16="http://schemas.microsoft.com/office/drawing/2014/main" id="{239684B6-1F9E-4D4A-99B3-465E0D266E48}"/>
              </a:ext>
            </a:extLst>
          </p:cNvPr>
          <p:cNvSpPr/>
          <p:nvPr/>
        </p:nvSpPr>
        <p:spPr>
          <a:xfrm>
            <a:off x="7077043" y="1838493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Zahnutá šipka nahoru 25">
            <a:extLst>
              <a:ext uri="{FF2B5EF4-FFF2-40B4-BE49-F238E27FC236}">
                <a16:creationId xmlns:a16="http://schemas.microsoft.com/office/drawing/2014/main" id="{014848F3-E01B-4FEE-A43C-793BB5BF9DED}"/>
              </a:ext>
            </a:extLst>
          </p:cNvPr>
          <p:cNvSpPr/>
          <p:nvPr/>
        </p:nvSpPr>
        <p:spPr>
          <a:xfrm>
            <a:off x="9047677" y="1838493"/>
            <a:ext cx="1944000" cy="49784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8" name="Chart 11">
            <a:extLst>
              <a:ext uri="{FF2B5EF4-FFF2-40B4-BE49-F238E27FC236}">
                <a16:creationId xmlns:a16="http://schemas.microsoft.com/office/drawing/2014/main" id="{FFB92E0F-0B52-417A-BB34-405865A92B2E}"/>
              </a:ext>
            </a:extLst>
          </p:cNvPr>
          <p:cNvGraphicFramePr/>
          <p:nvPr>
            <p:custDataLst>
              <p:tags r:id="rId4"/>
            </p:custDataLst>
            <p:extLst/>
          </p:nvPr>
        </p:nvGraphicFramePr>
        <p:xfrm>
          <a:off x="728259" y="2354321"/>
          <a:ext cx="10997787" cy="450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25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818" y="1"/>
            <a:ext cx="11038993" cy="896492"/>
          </a:xfrm>
        </p:spPr>
        <p:txBody>
          <a:bodyPr/>
          <a:lstStyle/>
          <a:p>
            <a:r>
              <a:rPr lang="cs-CZ" sz="2800" dirty="0"/>
              <a:t>Národní dispečink lůžkové péče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062719" y="2572320"/>
            <a:ext cx="29233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Obsazená akutní lůžka C+ pacienty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20.4.2021 00:17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983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888055" y="5642423"/>
            <a:ext cx="3439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Nemocnice s aktualizací starší 48 hod.: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6" y="6011755"/>
            <a:ext cx="8628301" cy="258300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20473" y="958048"/>
          <a:ext cx="8842245" cy="4758774"/>
        </p:xfrm>
        <a:graphic>
          <a:graphicData uri="http://schemas.openxmlformats.org/drawingml/2006/table">
            <a:tbl>
              <a:tblPr/>
              <a:tblGrid>
                <a:gridCol w="2260539">
                  <a:extLst>
                    <a:ext uri="{9D8B030D-6E8A-4147-A177-3AD203B41FA5}">
                      <a16:colId xmlns:a16="http://schemas.microsoft.com/office/drawing/2014/main" val="3370484015"/>
                    </a:ext>
                  </a:extLst>
                </a:gridCol>
                <a:gridCol w="1384004">
                  <a:extLst>
                    <a:ext uri="{9D8B030D-6E8A-4147-A177-3AD203B41FA5}">
                      <a16:colId xmlns:a16="http://schemas.microsoft.com/office/drawing/2014/main" val="2747518957"/>
                    </a:ext>
                  </a:extLst>
                </a:gridCol>
                <a:gridCol w="1280202">
                  <a:extLst>
                    <a:ext uri="{9D8B030D-6E8A-4147-A177-3AD203B41FA5}">
                      <a16:colId xmlns:a16="http://schemas.microsoft.com/office/drawing/2014/main" val="1208640556"/>
                    </a:ext>
                  </a:extLst>
                </a:gridCol>
                <a:gridCol w="1268670">
                  <a:extLst>
                    <a:ext uri="{9D8B030D-6E8A-4147-A177-3AD203B41FA5}">
                      <a16:colId xmlns:a16="http://schemas.microsoft.com/office/drawing/2014/main" val="401708756"/>
                    </a:ext>
                  </a:extLst>
                </a:gridCol>
                <a:gridCol w="1322493">
                  <a:extLst>
                    <a:ext uri="{9D8B030D-6E8A-4147-A177-3AD203B41FA5}">
                      <a16:colId xmlns:a16="http://schemas.microsoft.com/office/drawing/2014/main" val="1628125838"/>
                    </a:ext>
                  </a:extLst>
                </a:gridCol>
                <a:gridCol w="1326337">
                  <a:extLst>
                    <a:ext uri="{9D8B030D-6E8A-4147-A177-3AD203B41FA5}">
                      <a16:colId xmlns:a16="http://schemas.microsoft.com/office/drawing/2014/main" val="3453521437"/>
                    </a:ext>
                  </a:extLst>
                </a:gridCol>
              </a:tblGrid>
              <a:tr h="22018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kapacit akutních lůžek (ARO + JIP) v ČR k 20.4. 2021, 12:30 h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86021"/>
                  </a:ext>
                </a:extLst>
              </a:tr>
              <a:tr h="185760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08199"/>
                  </a:ext>
                </a:extLst>
              </a:tr>
              <a:tr h="2201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Akutní lůžka IP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53294"/>
                  </a:ext>
                </a:extLst>
              </a:tr>
              <a:tr h="6369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 IP lůžek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 HFNO/CPAP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HFNO/CPAPpro Covid+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 UPV/NIV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UPV/NIV pro Covid+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3383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47549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648131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85095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42816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78755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88990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555388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471606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3299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23347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988796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73162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32543"/>
                  </a:ext>
                </a:extLst>
              </a:tr>
              <a:tr h="2123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9964"/>
                  </a:ext>
                </a:extLst>
              </a:tr>
              <a:tr h="2280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kapacity ČR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4 157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7410" marR="7410" marT="7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506466"/>
                  </a:ext>
                </a:extLst>
              </a:tr>
              <a:tr h="363657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Zdroj: Online databáze NDLP ÚZIS</a:t>
                      </a:r>
                    </a:p>
                  </a:txBody>
                  <a:tcPr marL="7410" marR="7410" marT="74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84642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91544" y="144626"/>
            <a:ext cx="5760640" cy="827875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6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Doc. MUDr. Filip, Ph.D., prim. doc. MUDr. </a:t>
            </a:r>
            <a:r>
              <a:rPr kumimoji="0" lang="cs-CZ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Gabrhelík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Ph.D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Lůžkové kapacity, predikce vytíženosti, personální stav, kapacita, vytíženost</a:t>
            </a:r>
          </a:p>
        </p:txBody>
      </p:sp>
    </p:spTree>
    <p:extLst>
      <p:ext uri="{BB962C8B-B14F-4D97-AF65-F5344CB8AC3E}">
        <p14:creationId xmlns:p14="http://schemas.microsoft.com/office/powerpoint/2010/main" val="26048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Národní dispečink lůžkové péče</a:t>
            </a:r>
            <a:endParaRPr lang="cs-CZ" sz="28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332819" y="1014143"/>
          <a:ext cx="8888359" cy="254240"/>
        </p:xfrm>
        <a:graphic>
          <a:graphicData uri="http://schemas.openxmlformats.org/drawingml/2006/table">
            <a:tbl>
              <a:tblPr/>
              <a:tblGrid>
                <a:gridCol w="4173915">
                  <a:extLst>
                    <a:ext uri="{9D8B030D-6E8A-4147-A177-3AD203B41FA5}">
                      <a16:colId xmlns:a16="http://schemas.microsoft.com/office/drawing/2014/main" val="747149834"/>
                    </a:ext>
                  </a:extLst>
                </a:gridCol>
                <a:gridCol w="1240979">
                  <a:extLst>
                    <a:ext uri="{9D8B030D-6E8A-4147-A177-3AD203B41FA5}">
                      <a16:colId xmlns:a16="http://schemas.microsoft.com/office/drawing/2014/main" val="2366994226"/>
                    </a:ext>
                  </a:extLst>
                </a:gridCol>
                <a:gridCol w="1237782">
                  <a:extLst>
                    <a:ext uri="{9D8B030D-6E8A-4147-A177-3AD203B41FA5}">
                      <a16:colId xmlns:a16="http://schemas.microsoft.com/office/drawing/2014/main" val="963647003"/>
                    </a:ext>
                  </a:extLst>
                </a:gridCol>
                <a:gridCol w="1007497">
                  <a:extLst>
                    <a:ext uri="{9D8B030D-6E8A-4147-A177-3AD203B41FA5}">
                      <a16:colId xmlns:a16="http://schemas.microsoft.com/office/drawing/2014/main" val="2206882935"/>
                    </a:ext>
                  </a:extLst>
                </a:gridCol>
                <a:gridCol w="1228186">
                  <a:extLst>
                    <a:ext uri="{9D8B030D-6E8A-4147-A177-3AD203B41FA5}">
                      <a16:colId xmlns:a16="http://schemas.microsoft.com/office/drawing/2014/main" val="3417075034"/>
                    </a:ext>
                  </a:extLst>
                </a:gridCol>
              </a:tblGrid>
              <a:tr h="254240">
                <a:tc>
                  <a:txBody>
                    <a:bodyPr/>
                    <a:lstStyle/>
                    <a:p>
                      <a:pPr algn="r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74" marR="6874" marT="68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38154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933743" y="2593981"/>
            <a:ext cx="31862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Obsazená standardní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lůžka C+ pacienty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20.4.2021 00:17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3 125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9" y="6082142"/>
            <a:ext cx="8434669" cy="258300"/>
          </a:xfrm>
          <a:prstGeom prst="rect">
            <a:avLst/>
          </a:prstGeom>
        </p:spPr>
      </p:pic>
      <p:sp>
        <p:nvSpPr>
          <p:cNvPr id="27" name="Obdélník 26"/>
          <p:cNvSpPr/>
          <p:nvPr/>
        </p:nvSpPr>
        <p:spPr>
          <a:xfrm>
            <a:off x="3113468" y="5685377"/>
            <a:ext cx="386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Nemocnice s aktualizací starší 48 hod.: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15x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58975" y="990794"/>
          <a:ext cx="8923477" cy="4840398"/>
        </p:xfrm>
        <a:graphic>
          <a:graphicData uri="http://schemas.openxmlformats.org/drawingml/2006/table">
            <a:tbl>
              <a:tblPr/>
              <a:tblGrid>
                <a:gridCol w="3338279">
                  <a:extLst>
                    <a:ext uri="{9D8B030D-6E8A-4147-A177-3AD203B41FA5}">
                      <a16:colId xmlns:a16="http://schemas.microsoft.com/office/drawing/2014/main" val="2158585815"/>
                    </a:ext>
                  </a:extLst>
                </a:gridCol>
                <a:gridCol w="1881485">
                  <a:extLst>
                    <a:ext uri="{9D8B030D-6E8A-4147-A177-3AD203B41FA5}">
                      <a16:colId xmlns:a16="http://schemas.microsoft.com/office/drawing/2014/main" val="4243186380"/>
                    </a:ext>
                  </a:extLst>
                </a:gridCol>
                <a:gridCol w="1866670">
                  <a:extLst>
                    <a:ext uri="{9D8B030D-6E8A-4147-A177-3AD203B41FA5}">
                      <a16:colId xmlns:a16="http://schemas.microsoft.com/office/drawing/2014/main" val="1183675605"/>
                    </a:ext>
                  </a:extLst>
                </a:gridCol>
                <a:gridCol w="1837043">
                  <a:extLst>
                    <a:ext uri="{9D8B030D-6E8A-4147-A177-3AD203B41FA5}">
                      <a16:colId xmlns:a16="http://schemas.microsoft.com/office/drawing/2014/main" val="69751293"/>
                    </a:ext>
                  </a:extLst>
                </a:gridCol>
              </a:tblGrid>
              <a:tr h="4083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Přehled kapacit standardních lůžek s přívodem kyslíku v ČR k 20.4. 2021, 12:30 h</a:t>
                      </a:r>
                    </a:p>
                  </a:txBody>
                  <a:tcPr marL="7257" marR="7257" marT="72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50638"/>
                  </a:ext>
                </a:extLst>
              </a:tr>
              <a:tr h="188534"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342965"/>
                  </a:ext>
                </a:extLst>
              </a:tr>
              <a:tr h="2190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Standardní lůžka s O</a:t>
                      </a:r>
                      <a:r>
                        <a:rPr lang="cs-CZ" sz="13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21124"/>
                  </a:ext>
                </a:extLst>
              </a:tr>
              <a:tr h="6336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Celková kapacita lůžek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Volná lůžka standardní s kyslíkem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pro Covid+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72998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1 353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2955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2 001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831959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1 773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25655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61097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Hl. m. Praha 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2 932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39745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17841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1 583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50406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1 677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256409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2 380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76334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1 455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326928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1 739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76509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22350"/>
                  </a:ext>
                </a:extLst>
              </a:tr>
              <a:tr h="1955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2 801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57633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396"/>
                  </a:ext>
                </a:extLst>
              </a:tr>
              <a:tr h="2268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kapacity ČR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22 673</a:t>
                      </a:r>
                    </a:p>
                  </a:txBody>
                  <a:tcPr marL="7257" marR="7257" marT="72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672546"/>
                  </a:ext>
                </a:extLst>
              </a:tr>
              <a:tr h="265979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Zdroj: Online databáze NDLP ÚZIS</a:t>
                      </a:r>
                    </a:p>
                  </a:txBody>
                  <a:tcPr marL="7257" marR="7257" marT="72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32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2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84" y="263471"/>
            <a:ext cx="11305256" cy="14272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Aktuální čísla:</a:t>
            </a: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dirty="0"/>
              <a:t>Zařízení – </a:t>
            </a:r>
            <a:r>
              <a:rPr lang="cs-CZ" sz="1800" b="1" dirty="0" smtClean="0">
                <a:solidFill>
                  <a:srgbClr val="FF0000"/>
                </a:solidFill>
              </a:rPr>
              <a:t>37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Klienti – 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Pracovníci – </a:t>
            </a:r>
            <a:r>
              <a:rPr lang="cs-CZ" sz="1800" b="1" dirty="0" smtClean="0">
                <a:solidFill>
                  <a:schemeClr val="accent6"/>
                </a:solidFill>
              </a:rPr>
              <a:t>32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Úmrtí – 232</a:t>
            </a:r>
            <a:br>
              <a:rPr lang="cs-CZ" sz="1800" dirty="0"/>
            </a:br>
            <a:endParaRPr lang="cs-CZ" sz="18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51384" y="1772816"/>
          <a:ext cx="1130525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40585"/>
            <a:ext cx="878497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9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35671FD1-2D37-4244-B31A-4CD7598F27CF}"/>
              </a:ext>
            </a:extLst>
          </p:cNvPr>
          <p:cNvGraphicFramePr/>
          <p:nvPr>
            <p:extLst/>
          </p:nvPr>
        </p:nvGraphicFramePr>
        <p:xfrm>
          <a:off x="839416" y="764704"/>
          <a:ext cx="10585176" cy="546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29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9816" y="1704420"/>
            <a:ext cx="7632847" cy="1220524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just"/>
            <a:r>
              <a:rPr lang="cs-CZ" dirty="0"/>
              <a:t>Tato dodávka antigenních </a:t>
            </a:r>
            <a:r>
              <a:rPr lang="cs-CZ" dirty="0" smtClean="0"/>
              <a:t>testů </a:t>
            </a:r>
            <a:r>
              <a:rPr lang="cs-CZ" b="1" dirty="0" smtClean="0">
                <a:solidFill>
                  <a:srgbClr val="FF0000"/>
                </a:solidFill>
              </a:rPr>
              <a:t>(SINGCLEAN) </a:t>
            </a:r>
            <a:r>
              <a:rPr lang="cs-CZ" dirty="0"/>
              <a:t>je určena pro subjekty, jejichž součástí </a:t>
            </a:r>
            <a:r>
              <a:rPr lang="cs-CZ" dirty="0" smtClean="0"/>
              <a:t>je :</a:t>
            </a:r>
          </a:p>
          <a:p>
            <a:pPr algn="just"/>
            <a:r>
              <a:rPr lang="cs-CZ" dirty="0" smtClean="0"/>
              <a:t>       Mateřská škola</a:t>
            </a:r>
            <a:r>
              <a:rPr lang="cs-CZ" dirty="0"/>
              <a:t>, základní škola, střední škola, konzervatoř, vyšší odborná škola, </a:t>
            </a:r>
            <a:r>
              <a:rPr lang="cs-CZ" dirty="0" smtClean="0"/>
              <a:t>středisko praktického vyučování</a:t>
            </a:r>
            <a:r>
              <a:rPr lang="cs-CZ" dirty="0"/>
              <a:t>, zařízení ústavní a ochranné výchovy, středisko výchovné péče, zařízení </a:t>
            </a:r>
            <a:r>
              <a:rPr lang="cs-CZ" dirty="0" smtClean="0"/>
              <a:t>školního stravování</a:t>
            </a:r>
            <a:r>
              <a:rPr lang="cs-CZ" dirty="0"/>
              <a:t>, školní družina, školní klub, domov mládeže a internát</a:t>
            </a:r>
            <a:r>
              <a:rPr lang="cs-CZ" dirty="0" smtClean="0"/>
              <a:t>.</a:t>
            </a:r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Dodávka je na období: od 26. dubna do 7. května 2021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9337" y="1299647"/>
            <a:ext cx="11953326" cy="369332"/>
          </a:xfrm>
          <a:prstGeom prst="rect">
            <a:avLst/>
          </a:prstGeom>
          <a:solidFill>
            <a:srgbClr val="305983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Testování ve školách Zlínského kraje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5840" y="620688"/>
            <a:ext cx="74168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Školství ZK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7944163" y="2985025"/>
          <a:ext cx="4128499" cy="375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List" r:id="rId3" imgW="2943162" imgH="2962383" progId="Excel.Sheet.12">
                  <p:embed/>
                </p:oleObj>
              </mc:Choice>
              <mc:Fallback>
                <p:oleObj name="List" r:id="rId3" imgW="2943162" imgH="296238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4163" y="2985025"/>
                        <a:ext cx="4128499" cy="375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750473"/>
            <a:ext cx="4278859" cy="268663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19336" y="5013176"/>
            <a:ext cx="7488832" cy="369332"/>
          </a:xfrm>
          <a:prstGeom prst="rect">
            <a:avLst/>
          </a:prstGeom>
          <a:solidFill>
            <a:srgbClr val="F3FBA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Informace k dodávkám antigenních testů –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Dopis náměstkyně MŠMT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557304" cy="576000"/>
          </a:xfrm>
        </p:spPr>
        <p:txBody>
          <a:bodyPr/>
          <a:lstStyle/>
          <a:p>
            <a:r>
              <a:rPr lang="cs-CZ" dirty="0"/>
              <a:t>Stav očkování obyvatel Zlínského kraje k </a:t>
            </a:r>
            <a:r>
              <a:rPr lang="cs-CZ" dirty="0" smtClean="0"/>
              <a:t>16. </a:t>
            </a:r>
            <a:r>
              <a:rPr lang="cs-CZ" dirty="0"/>
              <a:t>4. 2021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DE00D4A-9EE4-40D7-8C0F-D8A4826435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5252" y="829599"/>
          <a:ext cx="11687318" cy="3517498"/>
        </p:xfrm>
        <a:graphic>
          <a:graphicData uri="http://schemas.openxmlformats.org/drawingml/2006/table">
            <a:tbl>
              <a:tblPr/>
              <a:tblGrid>
                <a:gridCol w="3316660">
                  <a:extLst>
                    <a:ext uri="{9D8B030D-6E8A-4147-A177-3AD203B41FA5}">
                      <a16:colId xmlns:a16="http://schemas.microsoft.com/office/drawing/2014/main" val="295241979"/>
                    </a:ext>
                  </a:extLst>
                </a:gridCol>
                <a:gridCol w="1350513">
                  <a:extLst>
                    <a:ext uri="{9D8B030D-6E8A-4147-A177-3AD203B41FA5}">
                      <a16:colId xmlns:a16="http://schemas.microsoft.com/office/drawing/2014/main" val="3199132826"/>
                    </a:ext>
                  </a:extLst>
                </a:gridCol>
                <a:gridCol w="1404029">
                  <a:extLst>
                    <a:ext uri="{9D8B030D-6E8A-4147-A177-3AD203B41FA5}">
                      <a16:colId xmlns:a16="http://schemas.microsoft.com/office/drawing/2014/main" val="1562492817"/>
                    </a:ext>
                  </a:extLst>
                </a:gridCol>
                <a:gridCol w="1404029">
                  <a:extLst>
                    <a:ext uri="{9D8B030D-6E8A-4147-A177-3AD203B41FA5}">
                      <a16:colId xmlns:a16="http://schemas.microsoft.com/office/drawing/2014/main" val="924048211"/>
                    </a:ext>
                  </a:extLst>
                </a:gridCol>
                <a:gridCol w="1404029">
                  <a:extLst>
                    <a:ext uri="{9D8B030D-6E8A-4147-A177-3AD203B41FA5}">
                      <a16:colId xmlns:a16="http://schemas.microsoft.com/office/drawing/2014/main" val="1299034595"/>
                    </a:ext>
                  </a:extLst>
                </a:gridCol>
                <a:gridCol w="1404029">
                  <a:extLst>
                    <a:ext uri="{9D8B030D-6E8A-4147-A177-3AD203B41FA5}">
                      <a16:colId xmlns:a16="http://schemas.microsoft.com/office/drawing/2014/main" val="3496218229"/>
                    </a:ext>
                  </a:extLst>
                </a:gridCol>
                <a:gridCol w="1404029">
                  <a:extLst>
                    <a:ext uri="{9D8B030D-6E8A-4147-A177-3AD203B41FA5}">
                      <a16:colId xmlns:a16="http://schemas.microsoft.com/office/drawing/2014/main" val="4070186342"/>
                    </a:ext>
                  </a:extLst>
                </a:gridCol>
              </a:tblGrid>
              <a:tr h="7152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</a:t>
                      </a:r>
                    </a:p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Osoby</a:t>
                      </a:r>
                    </a:p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a více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Osoby</a:t>
                      </a:r>
                    </a:p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70–79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Osoby</a:t>
                      </a:r>
                    </a:p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65–69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60–64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Osoby</a:t>
                      </a:r>
                    </a:p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60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63499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Populace k 1. 1. 2020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582 555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38 091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423 125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25941"/>
                  </a:ext>
                </a:extLst>
              </a:tr>
              <a:tr h="58859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Počet očkovaných osob 1. </a:t>
                      </a:r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dávkou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45 567</a:t>
                      </a:r>
                      <a:b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(7,82 %)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8 342</a:t>
                      </a:r>
                      <a:b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(30,43 %)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24 400</a:t>
                      </a:r>
                      <a:b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(43,80 %)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2 969</a:t>
                      </a:r>
                      <a:b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(7,77 %)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1 645</a:t>
                      </a:r>
                      <a:b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(4,32 %)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8 211</a:t>
                      </a:r>
                      <a:b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(1,94 %)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437983"/>
                  </a:ext>
                </a:extLst>
              </a:tr>
              <a:tr h="58859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Počet očkovaných osob 2. dávkou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30 727</a:t>
                      </a:r>
                      <a:b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(5,27 %)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9 927</a:t>
                      </a:r>
                      <a:b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(36,21 %)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5 310</a:t>
                      </a:r>
                      <a:b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(9,53 %)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1 295</a:t>
                      </a:r>
                      <a:b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(3,39 %)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2 254</a:t>
                      </a:r>
                      <a:b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(5,92 %)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11 941</a:t>
                      </a:r>
                      <a:b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(2,82 %)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571290"/>
                  </a:ext>
                </a:extLst>
              </a:tr>
              <a:tr h="58859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Počet očkovaných osob celkem</a:t>
                      </a:r>
                      <a:endParaRPr lang="cs-CZ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76 294</a:t>
                      </a:r>
                      <a:b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(13,10 %)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18 269</a:t>
                      </a:r>
                      <a:b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(66,64 %)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29 710</a:t>
                      </a:r>
                      <a:b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(53,33 %)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4 264</a:t>
                      </a:r>
                      <a:b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(11,16 %)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3 899</a:t>
                      </a:r>
                      <a:b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(10,24 %)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20 152</a:t>
                      </a:r>
                      <a:b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(4,76 %)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717467"/>
                  </a:ext>
                </a:extLst>
              </a:tr>
              <a:tr h="58859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Účastníci očkování CELKEM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100 634</a:t>
                      </a:r>
                      <a:b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(17,27 %)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20 774</a:t>
                      </a:r>
                      <a:b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(75,77 %)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39 765</a:t>
                      </a:r>
                      <a:b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(71,37 %)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7 046</a:t>
                      </a:r>
                      <a:b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(18,44 %)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5 415</a:t>
                      </a:r>
                      <a:b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(14,22 %)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27 634</a:t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(6,53 %)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76797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17" y="6074213"/>
            <a:ext cx="11323440" cy="2095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17" y="5102663"/>
            <a:ext cx="11323440" cy="9715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4417" y="4600694"/>
            <a:ext cx="66668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očkování dle skupin k 20. 4. 2021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8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23316" y="67376"/>
            <a:ext cx="11925701" cy="1256135"/>
            <a:chOff x="123316" y="67376"/>
            <a:chExt cx="11925701" cy="1256135"/>
          </a:xfrm>
        </p:grpSpPr>
        <p:sp>
          <p:nvSpPr>
            <p:cNvPr id="4" name="Zaoblený obdélník 3"/>
            <p:cNvSpPr/>
            <p:nvPr/>
          </p:nvSpPr>
          <p:spPr>
            <a:xfrm>
              <a:off x="123316" y="67376"/>
              <a:ext cx="11925701" cy="1212783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Nadpis 1">
              <a:extLst>
                <a:ext uri="{FF2B5EF4-FFF2-40B4-BE49-F238E27FC236}">
                  <a16:creationId xmlns:a16="http://schemas.microsoft.com/office/drawing/2014/main" id="{50444CAE-0E11-4B1D-AD1D-5792ADA594DB}"/>
                </a:ext>
              </a:extLst>
            </p:cNvPr>
            <p:cNvSpPr txBox="1">
              <a:spLocks/>
            </p:cNvSpPr>
            <p:nvPr/>
          </p:nvSpPr>
          <p:spPr>
            <a:xfrm>
              <a:off x="1461636" y="495636"/>
              <a:ext cx="10039295" cy="8278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Počty osob před závorou</a:t>
              </a: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2" y="452284"/>
              <a:ext cx="1524204" cy="368332"/>
            </a:xfrm>
            <a:prstGeom prst="rect">
              <a:avLst/>
            </a:prstGeom>
          </p:spPr>
        </p:pic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 txBox="1">
            <a:spLocks/>
          </p:cNvSpPr>
          <p:nvPr/>
        </p:nvSpPr>
        <p:spPr>
          <a:xfrm>
            <a:off x="381740" y="2"/>
            <a:ext cx="693346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1740" y="5762978"/>
            <a:ext cx="115538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Dosud nenaočkovaní učitelé, kterým by v rámci urychlení očkování nevadila změna OČM mohou napsat na adresu koordinator@kr-zlinsky.cz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tabulce mohou být lidé kteří, prodělali COVID a čekají na ukončení 90 denní lhůty, rozmysleli si postoj k očkování, byli naočkovány na jinde (prodleva zápisu do ISIN).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90650"/>
            <a:ext cx="9753600" cy="40767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81740" y="6357864"/>
            <a:ext cx="115538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/>
            </a:lvl1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MZD v rámci predikce, kdy se předpokládá 70% proočkování v rámci věkových skupin (realistická varianta) počítá naočkováním osob ve všech kategoriích 35+ do konce června, a to v případě, že bude očkováno 100tis osob denně. </a:t>
            </a:r>
          </a:p>
        </p:txBody>
      </p:sp>
    </p:spTree>
    <p:extLst>
      <p:ext uri="{BB962C8B-B14F-4D97-AF65-F5344CB8AC3E}">
        <p14:creationId xmlns:p14="http://schemas.microsoft.com/office/powerpoint/2010/main" val="24874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23316" y="67376"/>
            <a:ext cx="11925701" cy="1256135"/>
            <a:chOff x="123316" y="67376"/>
            <a:chExt cx="11925701" cy="1256135"/>
          </a:xfrm>
        </p:grpSpPr>
        <p:sp>
          <p:nvSpPr>
            <p:cNvPr id="4" name="Zaoblený obdélník 3"/>
            <p:cNvSpPr/>
            <p:nvPr/>
          </p:nvSpPr>
          <p:spPr>
            <a:xfrm>
              <a:off x="123316" y="67376"/>
              <a:ext cx="11925701" cy="1212783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Nadpis 1">
              <a:extLst>
                <a:ext uri="{FF2B5EF4-FFF2-40B4-BE49-F238E27FC236}">
                  <a16:creationId xmlns:a16="http://schemas.microsoft.com/office/drawing/2014/main" id="{50444CAE-0E11-4B1D-AD1D-5792ADA594DB}"/>
                </a:ext>
              </a:extLst>
            </p:cNvPr>
            <p:cNvSpPr txBox="1">
              <a:spLocks/>
            </p:cNvSpPr>
            <p:nvPr/>
          </p:nvSpPr>
          <p:spPr>
            <a:xfrm>
              <a:off x="1461636" y="495636"/>
              <a:ext cx="10039295" cy="8278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Rozdělení </a:t>
              </a:r>
              <a:r>
                <a:rPr kumimoji="0" lang="cs-CZ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vakcín </a:t>
              </a:r>
              <a:r>
                <a:rPr kumimoji="0" 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pro OČM</a:t>
              </a: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2" y="452284"/>
              <a:ext cx="1524204" cy="368332"/>
            </a:xfrm>
            <a:prstGeom prst="rect">
              <a:avLst/>
            </a:prstGeom>
          </p:spPr>
        </p:pic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 txBox="1">
            <a:spLocks/>
          </p:cNvSpPr>
          <p:nvPr/>
        </p:nvSpPr>
        <p:spPr>
          <a:xfrm>
            <a:off x="381740" y="2"/>
            <a:ext cx="693346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/>
          </p:nvPr>
        </p:nvGraphicFramePr>
        <p:xfrm>
          <a:off x="123316" y="1337671"/>
          <a:ext cx="8816689" cy="4066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List" r:id="rId4" imgW="12125256" imgH="5591124" progId="Excel.Sheet.12">
                  <p:embed/>
                </p:oleObj>
              </mc:Choice>
              <mc:Fallback>
                <p:oleObj name="List" r:id="rId4" imgW="12125256" imgH="5591124" progId="Excel.Sheet.12">
                  <p:embed/>
                  <p:pic>
                    <p:nvPicPr>
                      <p:cNvPr id="13" name="Objek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16" y="1337671"/>
                        <a:ext cx="8816689" cy="4066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23316" y="5512908"/>
          <a:ext cx="2308816" cy="125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List" r:id="rId6" imgW="2267087" imgH="1228879" progId="Excel.Sheet.12">
                  <p:embed/>
                </p:oleObj>
              </mc:Choice>
              <mc:Fallback>
                <p:oleObj name="List" r:id="rId6" imgW="2267087" imgH="1228879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316" y="5512908"/>
                        <a:ext cx="2308816" cy="1251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972274" y="5512908"/>
            <a:ext cx="90767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 očkování: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Očkování pouze prioritních skupin –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23. 4. 2021 od 00:00 spuštění skupiny 60+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Otevření závor pro všechny skupiny současně a seřazení všech zájemců podle věku.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CŘT MZ a KKOČ provádí kontroly, v případě porušování pravidel bude OČM vypnuto v CRS.  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820" y="2434390"/>
            <a:ext cx="3101974" cy="19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196752"/>
            <a:ext cx="11953328" cy="288032"/>
          </a:xfrm>
        </p:spPr>
        <p:txBody>
          <a:bodyPr/>
          <a:lstStyle/>
          <a:p>
            <a:r>
              <a:rPr lang="cs-CZ" dirty="0" smtClean="0"/>
              <a:t>Úvod: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28" y="1700808"/>
            <a:ext cx="12097344" cy="4608512"/>
          </a:xfrm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dirty="0" smtClean="0"/>
              <a:t>Hejtman ZK </a:t>
            </a:r>
          </a:p>
          <a:p>
            <a:pPr marL="0" indent="0" algn="r"/>
            <a:r>
              <a:rPr lang="cs-CZ" sz="1200" dirty="0" smtClean="0"/>
              <a:t>Motto Zlínského kraje: </a:t>
            </a:r>
            <a:r>
              <a:rPr lang="cs-CZ" sz="1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1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DOSTANEME OČKOVÁNÍ K </a:t>
            </a:r>
            <a:r>
              <a:rPr lang="cs-CZ" sz="1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LIDEM“</a:t>
            </a:r>
            <a:endParaRPr lang="cs-CZ" sz="12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/>
            <a:r>
              <a:rPr lang="cs-CZ" sz="1800" b="1" dirty="0" smtClean="0"/>
              <a:t>Z činnosti SPS KŠ ZK: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SPS </a:t>
            </a:r>
            <a:r>
              <a:rPr lang="cs-CZ" b="1" dirty="0" smtClean="0">
                <a:solidFill>
                  <a:srgbClr val="FF0000"/>
                </a:solidFill>
              </a:rPr>
              <a:t>KŠ pracuje v souladu s §8 Pandemického zákona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videokonferenční jednání hejtmanů s ministrem zdravotnictví k EPI situaci, k očkování a testování dětí a zaměstnanců škol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Příprava přemístění </a:t>
            </a:r>
            <a:r>
              <a:rPr lang="cs-CZ" b="1" dirty="0" smtClean="0"/>
              <a:t>OČM Zlín </a:t>
            </a:r>
            <a:r>
              <a:rPr lang="cs-CZ" dirty="0" smtClean="0"/>
              <a:t>do prostor </a:t>
            </a:r>
            <a:r>
              <a:rPr lang="cs-CZ" dirty="0" smtClean="0"/>
              <a:t>PSG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Příjem a příprava na distribuci antigenních testů do škol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Validace seznamů superkritických pozic z území, zaslání do CRS (1627)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Ve Zlínském kraji, pokud se jedná o chovy drůbeže, se v současné době nákaza vysoce patogenní </a:t>
            </a:r>
            <a:r>
              <a:rPr lang="cs-CZ" b="1" dirty="0" err="1">
                <a:solidFill>
                  <a:srgbClr val="FF0000"/>
                </a:solidFill>
              </a:rPr>
              <a:t>aviární</a:t>
            </a:r>
            <a:r>
              <a:rPr lang="cs-CZ" b="1" dirty="0">
                <a:solidFill>
                  <a:srgbClr val="FF0000"/>
                </a:solidFill>
              </a:rPr>
              <a:t> influenzou (HPAI) nevyskytuje</a:t>
            </a:r>
            <a:r>
              <a:rPr lang="cs-CZ" b="1" dirty="0"/>
              <a:t>. U jediného ohniska v chovu drůbeže v Osvětimanech bylo dne 14. 4. 2021 zrušeno jak </a:t>
            </a:r>
            <a:r>
              <a:rPr lang="cs-CZ" b="1" dirty="0">
                <a:solidFill>
                  <a:srgbClr val="FF0000"/>
                </a:solidFill>
              </a:rPr>
              <a:t>pásmo ochranné </a:t>
            </a:r>
            <a:r>
              <a:rPr lang="cs-CZ" b="1" dirty="0"/>
              <a:t>(3 km, uplynula lhůta 21 dní) tak </a:t>
            </a:r>
            <a:r>
              <a:rPr lang="cs-CZ" b="1" dirty="0">
                <a:solidFill>
                  <a:srgbClr val="FF0000"/>
                </a:solidFill>
              </a:rPr>
              <a:t>pásmo dozoru </a:t>
            </a:r>
            <a:r>
              <a:rPr lang="cs-CZ" b="1" dirty="0"/>
              <a:t>(10 km, uplynula lhůta 30 dní)  Opatření v ochranném </a:t>
            </a:r>
            <a:r>
              <a:rPr lang="cs-CZ" b="1" dirty="0" smtClean="0"/>
              <a:t>i v pásmu dozoru </a:t>
            </a:r>
            <a:r>
              <a:rPr lang="cs-CZ" b="1" dirty="0"/>
              <a:t>nařízená obcím a chovatelům byla splněna.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623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23316" y="67376"/>
            <a:ext cx="11925701" cy="1256135"/>
            <a:chOff x="123316" y="67376"/>
            <a:chExt cx="11925701" cy="1256135"/>
          </a:xfrm>
        </p:grpSpPr>
        <p:sp>
          <p:nvSpPr>
            <p:cNvPr id="4" name="Zaoblený obdélník 3"/>
            <p:cNvSpPr/>
            <p:nvPr/>
          </p:nvSpPr>
          <p:spPr>
            <a:xfrm>
              <a:off x="123316" y="67376"/>
              <a:ext cx="11925701" cy="1212783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Nadpis 1">
              <a:extLst>
                <a:ext uri="{FF2B5EF4-FFF2-40B4-BE49-F238E27FC236}">
                  <a16:creationId xmlns:a16="http://schemas.microsoft.com/office/drawing/2014/main" id="{50444CAE-0E11-4B1D-AD1D-5792ADA594DB}"/>
                </a:ext>
              </a:extLst>
            </p:cNvPr>
            <p:cNvSpPr txBox="1">
              <a:spLocks/>
            </p:cNvSpPr>
            <p:nvPr/>
          </p:nvSpPr>
          <p:spPr>
            <a:xfrm>
              <a:off x="1461636" y="495636"/>
              <a:ext cx="10039295" cy="8278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Rozdělení </a:t>
              </a:r>
              <a:r>
                <a:rPr kumimoji="0" lang="cs-CZ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vakcín pro </a:t>
              </a:r>
              <a:r>
                <a:rPr kumimoji="0" lang="cs-CZ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j-ea"/>
                  <a:cs typeface="+mj-cs"/>
                </a:rPr>
                <a:t>PL</a:t>
              </a:r>
              <a:endPara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j-ea"/>
                <a:cs typeface="+mj-cs"/>
              </a:endParaRPr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2" y="452284"/>
              <a:ext cx="1524204" cy="368332"/>
            </a:xfrm>
            <a:prstGeom prst="rect">
              <a:avLst/>
            </a:prstGeom>
          </p:spPr>
        </p:pic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 txBox="1">
            <a:spLocks/>
          </p:cNvSpPr>
          <p:nvPr/>
        </p:nvSpPr>
        <p:spPr>
          <a:xfrm>
            <a:off x="381740" y="2"/>
            <a:ext cx="693346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3316" y="1695453"/>
            <a:ext cx="1161457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 PL jsou rozděleny všechny dodávky vakcíny MODERNA a VAXZEVRIA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Plán dodávek v 16. týdnu do ZL s následným rozvozem pro PL: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VAXZEVRIA (ASTRAZENECA): 2 200 dávek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MODERNA: 2 400 dávek -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reálné doručení aktualizováno na Po - Út v 17. týdnu.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40" y="4742482"/>
            <a:ext cx="10567297" cy="26969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23316" y="4185425"/>
            <a:ext cx="5694554" cy="369332"/>
          </a:xfrm>
          <a:prstGeom prst="rect">
            <a:avLst/>
          </a:prstGeom>
          <a:solidFill>
            <a:srgbClr val="0053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vakcín podaných PL od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3. 2021 (registrační systém)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23316" y="5739304"/>
            <a:ext cx="4642994" cy="369332"/>
          </a:xfrm>
          <a:prstGeom prst="rect">
            <a:avLst/>
          </a:prstGeom>
          <a:solidFill>
            <a:srgbClr val="0053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vakcín podaných PL od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1. 2021: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33 386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39" y="5012181"/>
            <a:ext cx="10567297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6. Různé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285" y="2060574"/>
            <a:ext cx="10512307" cy="4680793"/>
          </a:xfrm>
          <a:solidFill>
            <a:srgbClr val="F3FBA3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0" indent="0"/>
            <a:r>
              <a:rPr lang="cs-CZ" sz="1800" b="1" dirty="0" smtClean="0"/>
              <a:t>Dotazy</a:t>
            </a:r>
            <a:endParaRPr lang="cs-CZ" sz="1800" b="1" dirty="0"/>
          </a:p>
          <a:p>
            <a:pPr marL="0" indent="0"/>
            <a:endParaRPr lang="cs-CZ" sz="1800" dirty="0" smtClean="0"/>
          </a:p>
          <a:p>
            <a:pPr marL="0" indent="0"/>
            <a:endParaRPr lang="cs-CZ" sz="1800" dirty="0"/>
          </a:p>
          <a:p>
            <a:pPr marL="0" indent="0"/>
            <a:r>
              <a:rPr lang="cs-CZ" sz="1800" dirty="0" smtClean="0"/>
              <a:t>Příští zasedání:  </a:t>
            </a:r>
            <a:r>
              <a:rPr lang="cs-CZ" sz="1800" b="1" dirty="0" smtClean="0"/>
              <a:t>28. </a:t>
            </a:r>
            <a:r>
              <a:rPr lang="cs-CZ" sz="1800" b="1" dirty="0" smtClean="0"/>
              <a:t>dubna 2021 </a:t>
            </a:r>
          </a:p>
          <a:p>
            <a:pPr marL="0" indent="0"/>
            <a:r>
              <a:rPr lang="cs-CZ" sz="1800" b="1" dirty="0" smtClean="0">
                <a:solidFill>
                  <a:srgbClr val="FF0000"/>
                </a:solidFill>
              </a:rPr>
              <a:t>Zahájení:  </a:t>
            </a:r>
            <a:r>
              <a:rPr lang="cs-CZ" sz="1800" dirty="0" smtClean="0"/>
              <a:t>v 11 hod.</a:t>
            </a:r>
          </a:p>
        </p:txBody>
      </p:sp>
    </p:spTree>
    <p:extLst>
      <p:ext uri="{BB962C8B-B14F-4D97-AF65-F5344CB8AC3E}">
        <p14:creationId xmlns:p14="http://schemas.microsoft.com/office/powerpoint/2010/main" val="29540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526043" y="1268760"/>
            <a:ext cx="527619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Oblast školství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68760"/>
            <a:ext cx="4926038" cy="55249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7" y="1602831"/>
            <a:ext cx="527619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1784" y="249026"/>
            <a:ext cx="7920880" cy="792088"/>
          </a:xfrm>
          <a:solidFill>
            <a:srgbClr val="F3FBA3"/>
          </a:solidFill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Informace o nasazení AČR na území </a:t>
            </a:r>
            <a:r>
              <a:rPr lang="cs-CZ" dirty="0" smtClean="0">
                <a:solidFill>
                  <a:schemeClr val="accent2"/>
                </a:solidFill>
              </a:rPr>
              <a:t>ZK k </a:t>
            </a:r>
            <a:r>
              <a:rPr lang="cs-CZ" dirty="0" smtClean="0">
                <a:solidFill>
                  <a:schemeClr val="accent2"/>
                </a:solidFill>
              </a:rPr>
              <a:t>21. 4. 2021.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415480" y="1303012"/>
            <a:ext cx="8964996" cy="576262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POSÍLENÍ ZDRAVOTNICKÝCH ZAŘÍZENÍ A NEMOCNIC - "OPERACE ASISTENCE"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415479" y="3529538"/>
            <a:ext cx="8964996" cy="576262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PODPORA ANTIGENNÍCH ODBĚROVÝCH CENTER "OPERACE - TESTOVÁNÍ"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/>
          </p:nvPr>
        </p:nvGraphicFramePr>
        <p:xfrm>
          <a:off x="1415479" y="1903244"/>
          <a:ext cx="896499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u="none" strike="noStrike" kern="1200" dirty="0" smtClean="0">
                          <a:effectLst/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u="none" strike="noStrike" kern="1200" dirty="0">
                          <a:effectLst/>
                          <a:latin typeface="Calibri" panose="020F0502020204030204" pitchFamily="34" charset="0"/>
                        </a:rPr>
                        <a:t>Termín</a:t>
                      </a:r>
                      <a:endParaRPr lang="cs-CZ" sz="18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KNTB Zlín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18. 3. 2021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30. 4. 2021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Nemocnice Vsetín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16. 4. 2021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30. 4. 2021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Nemocnice Val. Meziříčí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19. 4. 2021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30. 4. 2021</a:t>
                      </a:r>
                      <a:endParaRPr lang="cs-CZ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/>
          </p:nvPr>
        </p:nvGraphicFramePr>
        <p:xfrm>
          <a:off x="1415479" y="4248734"/>
          <a:ext cx="896499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kern="1200" dirty="0"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kern="1200" dirty="0" smtClean="0"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kern="1200" dirty="0">
                          <a:latin typeface="Calibri" panose="020F0502020204030204" pitchFamily="34" charset="0"/>
                        </a:rPr>
                        <a:t>Termín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KNTB Zlín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2 THP k podpoře antigen. testování</a:t>
                      </a:r>
                      <a:endParaRPr lang="cs-CZ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 do 30. 4. 2021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Nemocnice Uh. Hradiště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cs-CZ" sz="1800" kern="1200" dirty="0" err="1" smtClean="0">
                          <a:latin typeface="Calibri" panose="020F0502020204030204" pitchFamily="34" charset="0"/>
                        </a:rPr>
                        <a:t>OdT</a:t>
                      </a: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 (2 vojáci) + 1 THP k antigen. test. </a:t>
                      </a:r>
                      <a:endParaRPr lang="cs-CZ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 do 30. 4. 2021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Nemocnice Kroměříž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cs-CZ" sz="1800" kern="1200" dirty="0" err="1" smtClean="0">
                          <a:latin typeface="Calibri" panose="020F0502020204030204" pitchFamily="34" charset="0"/>
                        </a:rPr>
                        <a:t>OdT</a:t>
                      </a: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 (2 vojáci) + 1 THP k antigen. test. </a:t>
                      </a:r>
                      <a:endParaRPr lang="cs-CZ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 do 30. 4. 2021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Nemocnice Vsetín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cs-CZ" sz="1800" kern="1200" dirty="0" err="1" smtClean="0">
                          <a:latin typeface="Calibri" panose="020F0502020204030204" pitchFamily="34" charset="0"/>
                        </a:rPr>
                        <a:t>OdT</a:t>
                      </a: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 (2 vojáci) + 1 THP k antigen. test. </a:t>
                      </a:r>
                      <a:endParaRPr lang="cs-CZ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latin typeface="Calibri" panose="020F0502020204030204" pitchFamily="34" charset="0"/>
                        </a:rPr>
                        <a:t> do 30. 4. 2021</a:t>
                      </a:r>
                      <a:endParaRPr lang="cs-CZ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9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412776"/>
            <a:ext cx="10655300" cy="576262"/>
          </a:xfrm>
          <a:solidFill>
            <a:srgbClr val="F3FBA3"/>
          </a:solidFill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Informace ředitele KŘ policie </a:t>
            </a:r>
            <a:r>
              <a:rPr lang="cs-CZ" dirty="0" smtClean="0">
                <a:solidFill>
                  <a:schemeClr val="accent2"/>
                </a:solidFill>
              </a:rPr>
              <a:t>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2060575"/>
            <a:ext cx="10655300" cy="3816350"/>
          </a:xfrm>
          <a:solidFill>
            <a:schemeClr val="accent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Informace z výsledků kontrol dodržování opatření MZ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Dotazy starostů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045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792" y="123394"/>
            <a:ext cx="11881320" cy="1728192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Informace o aktuální EPI situaci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rgbClr val="FF0000"/>
                </a:solidFill>
              </a:rPr>
              <a:t>Mgr. </a:t>
            </a:r>
            <a:r>
              <a:rPr lang="cs-CZ" sz="1600" dirty="0" err="1" smtClean="0">
                <a:solidFill>
                  <a:srgbClr val="FF0000"/>
                </a:solidFill>
              </a:rPr>
              <a:t>Možíšek</a:t>
            </a:r>
            <a:r>
              <a:rPr lang="cs-CZ" sz="1600" dirty="0" smtClean="0">
                <a:solidFill>
                  <a:srgbClr val="FF0000"/>
                </a:solidFill>
              </a:rPr>
              <a:t> Vladimír, LL.M.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160" y="548680"/>
            <a:ext cx="4536504" cy="641310"/>
          </a:xfrm>
          <a:solidFill>
            <a:srgbClr val="F3FBA3"/>
          </a:solidFill>
        </p:spPr>
        <p:txBody>
          <a:bodyPr/>
          <a:lstStyle/>
          <a:p>
            <a:pPr marL="457200" lvl="1" indent="0">
              <a:buNone/>
            </a:pPr>
            <a:r>
              <a:rPr lang="cs-CZ" sz="1200" b="1" dirty="0" smtClean="0">
                <a:solidFill>
                  <a:srgbClr val="FF0000"/>
                </a:solidFill>
              </a:rPr>
              <a:t>Řešené problémy území, predikce vývoje a opatření, 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268760"/>
            <a:ext cx="12025336" cy="30963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961974"/>
            <a:ext cx="12025336" cy="27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68760"/>
            <a:ext cx="7128792" cy="5445309"/>
          </a:xfrm>
        </p:spPr>
      </p:pic>
    </p:spTree>
    <p:extLst>
      <p:ext uri="{BB962C8B-B14F-4D97-AF65-F5344CB8AC3E}">
        <p14:creationId xmlns:p14="http://schemas.microsoft.com/office/powerpoint/2010/main" val="21451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40768"/>
            <a:ext cx="10728169" cy="5400600"/>
          </a:xfrm>
        </p:spPr>
      </p:pic>
    </p:spTree>
    <p:extLst>
      <p:ext uri="{BB962C8B-B14F-4D97-AF65-F5344CB8AC3E}">
        <p14:creationId xmlns:p14="http://schemas.microsoft.com/office/powerpoint/2010/main" val="8858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LIDEID" val="15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4.xml><?xml version="1.0" encoding="utf-8"?>
<a:theme xmlns:a="http://schemas.openxmlformats.org/drawingml/2006/main" name="8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5.xml><?xml version="1.0" encoding="utf-8"?>
<a:theme xmlns:a="http://schemas.openxmlformats.org/drawingml/2006/main" name="1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6.xml><?xml version="1.0" encoding="utf-8"?>
<a:theme xmlns:a="http://schemas.openxmlformats.org/drawingml/2006/main" name="4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8.xml><?xml version="1.0" encoding="utf-8"?>
<a:theme xmlns:a="http://schemas.openxmlformats.org/drawingml/2006/main" name="3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2037</Words>
  <Application>Microsoft Office PowerPoint</Application>
  <PresentationFormat>Širokoúhlá obrazovka</PresentationFormat>
  <Paragraphs>485</Paragraphs>
  <Slides>31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8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47" baseType="lpstr">
      <vt:lpstr>Arial</vt:lpstr>
      <vt:lpstr>Arial (Základní text)</vt:lpstr>
      <vt:lpstr>Calibri</vt:lpstr>
      <vt:lpstr>Calibri Light</vt:lpstr>
      <vt:lpstr>Segoe UI</vt:lpstr>
      <vt:lpstr>Teuton Normal</vt:lpstr>
      <vt:lpstr>Motiv Office</vt:lpstr>
      <vt:lpstr>Výchozí návrh</vt:lpstr>
      <vt:lpstr>7_Motiv Office</vt:lpstr>
      <vt:lpstr>8_Motiv Office</vt:lpstr>
      <vt:lpstr>12_Motiv Office</vt:lpstr>
      <vt:lpstr>4_Motiv Office</vt:lpstr>
      <vt:lpstr>1_Motiv Office</vt:lpstr>
      <vt:lpstr>3_Motiv Office</vt:lpstr>
      <vt:lpstr>List Microsoft Excelu</vt:lpstr>
      <vt:lpstr>List</vt:lpstr>
      <vt:lpstr> 16. porada hejtmana  se starosty ORP ZK    Zlín, 11:00 h;  21. dubna 2021 místnost 1120 Ing. Robert Pekaj tajemník KŠ ZK   </vt:lpstr>
      <vt:lpstr>Program jednání:</vt:lpstr>
      <vt:lpstr>Úvod:</vt:lpstr>
      <vt:lpstr>Prezentace aplikace PowerPoint</vt:lpstr>
      <vt:lpstr>Informace o nasazení AČR na území ZK k 21. 4. 2021.</vt:lpstr>
      <vt:lpstr>Informace ředitele KŘ policie ZK</vt:lpstr>
      <vt:lpstr>Informace o aktuální EPI situaci  Mgr. Možíšek Vladimír, LL.M.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14 denní počet nových případů (na 100 000 obyv.) v ORP</vt:lpstr>
      <vt:lpstr>14 denní počet nových případů (na 100 000 obyv.) v ORP</vt:lpstr>
      <vt:lpstr>Počty nově diagnostikovaných pacientů: týdenní vývoj v ZLK</vt:lpstr>
      <vt:lpstr>Nové případy za 14 dní na 100 000 obyvatel: srovnání krajů k 16.4.</vt:lpstr>
      <vt:lpstr>Nové případy za 14 dní na 100 000 obyvatel: 15 okresů s nejvyššími hodnotami k 16.4.</vt:lpstr>
      <vt:lpstr>Prezentace aplikace PowerPoint</vt:lpstr>
      <vt:lpstr>Prezentace aplikace PowerPoint</vt:lpstr>
      <vt:lpstr>Národní dispečink lůžkové péče</vt:lpstr>
      <vt:lpstr>Národní dispečink lůžkové péče</vt:lpstr>
      <vt:lpstr> Aktuální čísla: Zařízení – 37 Klienti – 19 Pracovníci – 32 Úmrtí – 232 </vt:lpstr>
      <vt:lpstr>Prezentace aplikace PowerPoint</vt:lpstr>
      <vt:lpstr>Prezentace aplikace PowerPoint</vt:lpstr>
      <vt:lpstr>Stav očkování obyvatel Zlínského kraje k 16. 4. 2021</vt:lpstr>
      <vt:lpstr>Prezentace aplikace PowerPoint</vt:lpstr>
      <vt:lpstr>Prezentace aplikace PowerPoint</vt:lpstr>
      <vt:lpstr>Prezentace aplikace PowerPoint</vt:lpstr>
      <vt:lpstr>6. Různé</vt:lpstr>
    </vt:vector>
  </TitlesOfParts>
  <Company>Krajský úřad Zlínského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16. porada hejtmana  se starosty ORP ZK    Zlín, 11:00 h;  21. dubna 2021 místnost 1120 Ing. Robert Pekaj tajemník KŠ ZK   </dc:title>
  <dc:creator>Pekaj Robert</dc:creator>
  <cp:lastModifiedBy>Pekaj Robert</cp:lastModifiedBy>
  <cp:revision>1</cp:revision>
  <dcterms:created xsi:type="dcterms:W3CDTF">2021-04-21T08:36:14Z</dcterms:created>
  <dcterms:modified xsi:type="dcterms:W3CDTF">2021-04-21T08:36:45Z</dcterms:modified>
</cp:coreProperties>
</file>