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0" r:id="rId3"/>
  </p:sldMasterIdLst>
  <p:notesMasterIdLst>
    <p:notesMasterId r:id="rId31"/>
  </p:notesMasterIdLst>
  <p:handoutMasterIdLst>
    <p:handoutMasterId r:id="rId32"/>
  </p:handoutMasterIdLst>
  <p:sldIdLst>
    <p:sldId id="257" r:id="rId4"/>
    <p:sldId id="875" r:id="rId5"/>
    <p:sldId id="876" r:id="rId6"/>
    <p:sldId id="1063" r:id="rId7"/>
    <p:sldId id="1065" r:id="rId8"/>
    <p:sldId id="1077" r:id="rId9"/>
    <p:sldId id="878" r:id="rId10"/>
    <p:sldId id="972" r:id="rId11"/>
    <p:sldId id="1040" r:id="rId12"/>
    <p:sldId id="900" r:id="rId13"/>
    <p:sldId id="1074" r:id="rId14"/>
    <p:sldId id="1075" r:id="rId15"/>
    <p:sldId id="1076" r:id="rId16"/>
    <p:sldId id="904" r:id="rId17"/>
    <p:sldId id="1078" r:id="rId18"/>
    <p:sldId id="1079" r:id="rId19"/>
    <p:sldId id="1080" r:id="rId20"/>
    <p:sldId id="1081" r:id="rId21"/>
    <p:sldId id="1082" r:id="rId22"/>
    <p:sldId id="1083" r:id="rId23"/>
    <p:sldId id="1066" r:id="rId24"/>
    <p:sldId id="1085" r:id="rId25"/>
    <p:sldId id="268" r:id="rId26"/>
    <p:sldId id="1084" r:id="rId27"/>
    <p:sldId id="1086" r:id="rId28"/>
    <p:sldId id="1072" r:id="rId29"/>
    <p:sldId id="1073" r:id="rId30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Kočičková" initials="" lastIdx="0" clrIdx="0"/>
  <p:cmAuthor id="3" name="Lučan Jiří" initials="LJ" lastIdx="1" clrIdx="1">
    <p:extLst>
      <p:ext uri="{19B8F6BF-5375-455C-9EA6-DF929625EA0E}">
        <p15:presenceInfo xmlns:p15="http://schemas.microsoft.com/office/powerpoint/2012/main" userId="S-1-5-21-240127028-979645192-923749875-28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BA3"/>
    <a:srgbClr val="DDC1C4"/>
    <a:srgbClr val="CCFFCC"/>
    <a:srgbClr val="FF6600"/>
    <a:srgbClr val="F6491A"/>
    <a:srgbClr val="7EB14F"/>
    <a:srgbClr val="51ED03"/>
    <a:srgbClr val="48E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6163" autoAdjust="0"/>
  </p:normalViewPr>
  <p:slideViewPr>
    <p:cSldViewPr>
      <p:cViewPr varScale="1">
        <p:scale>
          <a:sx n="99" d="100"/>
          <a:sy n="99" d="100"/>
        </p:scale>
        <p:origin x="106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[Nakazeni_ZK.xlsx]PivotChartTable1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sz="1800" b="1" i="0" baseline="0" dirty="0">
                <a:solidFill>
                  <a:schemeClr val="accent1"/>
                </a:solidFill>
                <a:effectLst/>
              </a:rPr>
              <a:t>Podíl nemocných v jednotlivých ORP na celkovém počtu nemocných ve Zlínském kraji</a:t>
            </a:r>
            <a:endParaRPr lang="cs-CZ" sz="180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0.11691899238376612"/>
          <c:y val="1.2779617013997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ivotFmts>
      <c:pivotFmt>
        <c:idx val="0"/>
      </c:pivotFmt>
      <c:pivotFmt>
        <c:idx val="1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>
                <a:alpha val="75000"/>
              </a:sysClr>
            </a:solidFill>
            <a:ln w="9525"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1980319803198029E-2"/>
              <c:y val="1.1157602749514453E-2"/>
            </c:manualLayout>
          </c:layout>
          <c:spPr>
            <a:solidFill>
              <a:sysClr val="window" lastClr="FFFFFF">
                <a:alpha val="75000"/>
              </a:sysClr>
            </a:solidFill>
            <a:ln w="9525"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>
                <a:alpha val="75000"/>
              </a:sysClr>
            </a:solidFill>
            <a:ln w="9525"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1980319803198029E-2"/>
              <c:y val="1.1157602749514453E-2"/>
            </c:manualLayout>
          </c:layout>
          <c:spPr>
            <a:solidFill>
              <a:sysClr val="window" lastClr="FFFFFF">
                <a:alpha val="75000"/>
              </a:sysClr>
            </a:solidFill>
            <a:ln w="9525"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>
                <a:alpha val="75000"/>
              </a:sysClr>
            </a:solidFill>
            <a:ln w="9525"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0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1980319803198029E-2"/>
              <c:y val="1.1157602749514453E-2"/>
            </c:manualLayout>
          </c:layout>
          <c:spPr>
            <a:solidFill>
              <a:sysClr val="window" lastClr="FFFFFF">
                <a:alpha val="75000"/>
              </a:sysClr>
            </a:solidFill>
            <a:ln w="9525"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2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</a:gsLst>
            <a:lin ang="5400000" scaled="0"/>
          </a:gra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v>Celkem</c:v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67-474A-A0FF-E6915D517AE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67-474A-A0FF-E6915D517AE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67-474A-A0FF-E6915D517AE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67-474A-A0FF-E6915D517AED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67-474A-A0FF-E6915D517AED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67-474A-A0FF-E6915D517AED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67-474A-A0FF-E6915D517AED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E67-474A-A0FF-E6915D517AED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E67-474A-A0FF-E6915D517AED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E67-474A-A0FF-E6915D517AED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E67-474A-A0FF-E6915D517AED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E67-474A-A0FF-E6915D517AED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E67-474A-A0FF-E6915D517AED}"/>
              </c:ext>
            </c:extLst>
          </c:dPt>
          <c:dLbls>
            <c:dLbl>
              <c:idx val="1"/>
              <c:layout>
                <c:manualLayout>
                  <c:x val="3.1980319803198029E-2"/>
                  <c:y val="1.11576027495144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67-474A-A0FF-E6915D517AE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Lit>
              <c:ptCount val="13"/>
              <c:pt idx="0">
                <c:v>Bystřice pod Hostýnem</c:v>
              </c:pt>
              <c:pt idx="1">
                <c:v>Holešov</c:v>
              </c:pt>
              <c:pt idx="2">
                <c:v>Kroměříž</c:v>
              </c:pt>
              <c:pt idx="3">
                <c:v>Luhačovice</c:v>
              </c:pt>
              <c:pt idx="4">
                <c:v>Otrokovice</c:v>
              </c:pt>
              <c:pt idx="5">
                <c:v>Rožnov pod Radhoštěm</c:v>
              </c:pt>
              <c:pt idx="6">
                <c:v>Uherské Hradiště</c:v>
              </c:pt>
              <c:pt idx="7">
                <c:v>Uherský Brod</c:v>
              </c:pt>
              <c:pt idx="8">
                <c:v>Valašské Klobouky</c:v>
              </c:pt>
              <c:pt idx="9">
                <c:v>Valašské Meziříčí</c:v>
              </c:pt>
              <c:pt idx="10">
                <c:v>Vizovice</c:v>
              </c:pt>
              <c:pt idx="11">
                <c:v>Vsetín</c:v>
              </c:pt>
              <c:pt idx="12">
                <c:v>Zlín</c:v>
              </c:pt>
            </c:strLit>
          </c:cat>
          <c:val>
            <c:numLit>
              <c:formatCode>#,##0</c:formatCode>
              <c:ptCount val="13"/>
              <c:pt idx="0">
                <c:v>35904</c:v>
              </c:pt>
              <c:pt idx="1">
                <c:v>52919</c:v>
              </c:pt>
              <c:pt idx="2">
                <c:v>164284</c:v>
              </c:pt>
              <c:pt idx="3">
                <c:v>49578</c:v>
              </c:pt>
              <c:pt idx="4">
                <c:v>84987</c:v>
              </c:pt>
              <c:pt idx="5">
                <c:v>76916</c:v>
              </c:pt>
              <c:pt idx="6">
                <c:v>230521</c:v>
              </c:pt>
              <c:pt idx="7">
                <c:v>118853</c:v>
              </c:pt>
              <c:pt idx="8">
                <c:v>63017</c:v>
              </c:pt>
              <c:pt idx="9">
                <c:v>95485</c:v>
              </c:pt>
              <c:pt idx="10">
                <c:v>51875</c:v>
              </c:pt>
              <c:pt idx="11">
                <c:v>166501</c:v>
              </c:pt>
              <c:pt idx="12">
                <c:v>257468</c:v>
              </c:pt>
            </c:numLit>
          </c:val>
          <c:extLst>
            <c:ext xmlns:c16="http://schemas.microsoft.com/office/drawing/2014/chart" uri="{C3380CC4-5D6E-409C-BE32-E72D297353CC}">
              <c16:uniqueId val="{0000001A-6E67-474A-A0FF-E6915D517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úmrtí, nakažených klientů a pracovníků v souvislosti s nemocí Covid-19 ve Zlínském kraji</a:t>
            </a:r>
            <a:endParaRPr lang="cs-CZ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Tabulky!$A$8:$A$241</c:f>
              <c:numCache>
                <c:formatCode>m/d/yyyy</c:formatCode>
                <c:ptCount val="234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</c:numCache>
            </c:numRef>
          </c:xVal>
          <c:yVal>
            <c:numRef>
              <c:f>Tabulky!$C$8:$C$241</c:f>
              <c:numCache>
                <c:formatCode>General</c:formatCode>
                <c:ptCount val="234"/>
                <c:pt idx="0">
                  <c:v>42</c:v>
                </c:pt>
                <c:pt idx="1">
                  <c:v>54</c:v>
                </c:pt>
                <c:pt idx="2">
                  <c:v>56</c:v>
                </c:pt>
                <c:pt idx="3">
                  <c:v>59</c:v>
                </c:pt>
                <c:pt idx="4">
                  <c:v>61</c:v>
                </c:pt>
                <c:pt idx="5">
                  <c:v>59</c:v>
                </c:pt>
                <c:pt idx="6">
                  <c:v>60</c:v>
                </c:pt>
                <c:pt idx="7">
                  <c:v>60</c:v>
                </c:pt>
                <c:pt idx="8">
                  <c:v>58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64</c:v>
                </c:pt>
                <c:pt idx="13">
                  <c:v>66</c:v>
                </c:pt>
                <c:pt idx="14">
                  <c:v>68</c:v>
                </c:pt>
                <c:pt idx="15">
                  <c:v>69</c:v>
                </c:pt>
                <c:pt idx="16">
                  <c:v>68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65</c:v>
                </c:pt>
                <c:pt idx="21">
                  <c:v>68</c:v>
                </c:pt>
                <c:pt idx="22">
                  <c:v>69</c:v>
                </c:pt>
                <c:pt idx="23">
                  <c:v>64</c:v>
                </c:pt>
                <c:pt idx="24">
                  <c:v>70</c:v>
                </c:pt>
                <c:pt idx="25">
                  <c:v>72</c:v>
                </c:pt>
                <c:pt idx="26">
                  <c:v>71</c:v>
                </c:pt>
                <c:pt idx="27">
                  <c:v>71</c:v>
                </c:pt>
                <c:pt idx="28">
                  <c:v>69</c:v>
                </c:pt>
                <c:pt idx="29">
                  <c:v>69</c:v>
                </c:pt>
                <c:pt idx="30">
                  <c:v>68</c:v>
                </c:pt>
                <c:pt idx="31">
                  <c:v>69</c:v>
                </c:pt>
                <c:pt idx="32">
                  <c:v>69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65</c:v>
                </c:pt>
                <c:pt idx="38">
                  <c:v>62</c:v>
                </c:pt>
                <c:pt idx="39">
                  <c:v>61</c:v>
                </c:pt>
                <c:pt idx="40">
                  <c:v>56</c:v>
                </c:pt>
                <c:pt idx="41">
                  <c:v>55</c:v>
                </c:pt>
                <c:pt idx="42">
                  <c:v>58</c:v>
                </c:pt>
                <c:pt idx="43">
                  <c:v>59</c:v>
                </c:pt>
                <c:pt idx="44">
                  <c:v>59</c:v>
                </c:pt>
                <c:pt idx="45">
                  <c:v>58</c:v>
                </c:pt>
                <c:pt idx="46">
                  <c:v>58</c:v>
                </c:pt>
                <c:pt idx="47">
                  <c:v>59</c:v>
                </c:pt>
                <c:pt idx="48">
                  <c:v>60</c:v>
                </c:pt>
                <c:pt idx="49">
                  <c:v>61</c:v>
                </c:pt>
                <c:pt idx="50">
                  <c:v>58</c:v>
                </c:pt>
                <c:pt idx="51">
                  <c:v>59</c:v>
                </c:pt>
                <c:pt idx="52">
                  <c:v>59</c:v>
                </c:pt>
                <c:pt idx="53">
                  <c:v>60</c:v>
                </c:pt>
                <c:pt idx="54">
                  <c:v>60</c:v>
                </c:pt>
                <c:pt idx="55">
                  <c:v>61</c:v>
                </c:pt>
                <c:pt idx="56">
                  <c:v>60</c:v>
                </c:pt>
                <c:pt idx="57">
                  <c:v>60</c:v>
                </c:pt>
                <c:pt idx="58">
                  <c:v>61</c:v>
                </c:pt>
                <c:pt idx="59">
                  <c:v>61</c:v>
                </c:pt>
                <c:pt idx="60">
                  <c:v>61</c:v>
                </c:pt>
                <c:pt idx="61">
                  <c:v>61</c:v>
                </c:pt>
                <c:pt idx="62">
                  <c:v>59</c:v>
                </c:pt>
                <c:pt idx="63">
                  <c:v>62</c:v>
                </c:pt>
                <c:pt idx="64">
                  <c:v>62</c:v>
                </c:pt>
                <c:pt idx="65">
                  <c:v>63</c:v>
                </c:pt>
                <c:pt idx="66">
                  <c:v>63</c:v>
                </c:pt>
                <c:pt idx="67">
                  <c:v>64</c:v>
                </c:pt>
                <c:pt idx="68">
                  <c:v>63</c:v>
                </c:pt>
                <c:pt idx="69">
                  <c:v>63</c:v>
                </c:pt>
                <c:pt idx="70">
                  <c:v>64</c:v>
                </c:pt>
                <c:pt idx="71">
                  <c:v>64</c:v>
                </c:pt>
                <c:pt idx="72">
                  <c:v>66</c:v>
                </c:pt>
                <c:pt idx="73">
                  <c:v>59</c:v>
                </c:pt>
                <c:pt idx="74">
                  <c:v>59</c:v>
                </c:pt>
                <c:pt idx="75">
                  <c:v>59</c:v>
                </c:pt>
                <c:pt idx="76">
                  <c:v>60</c:v>
                </c:pt>
                <c:pt idx="77">
                  <c:v>61</c:v>
                </c:pt>
                <c:pt idx="78">
                  <c:v>61</c:v>
                </c:pt>
                <c:pt idx="79">
                  <c:v>62</c:v>
                </c:pt>
                <c:pt idx="80">
                  <c:v>61</c:v>
                </c:pt>
                <c:pt idx="81">
                  <c:v>61</c:v>
                </c:pt>
                <c:pt idx="82">
                  <c:v>60</c:v>
                </c:pt>
                <c:pt idx="83">
                  <c:v>58</c:v>
                </c:pt>
                <c:pt idx="84">
                  <c:v>58</c:v>
                </c:pt>
                <c:pt idx="85">
                  <c:v>56</c:v>
                </c:pt>
                <c:pt idx="86">
                  <c:v>56</c:v>
                </c:pt>
                <c:pt idx="87">
                  <c:v>56</c:v>
                </c:pt>
                <c:pt idx="88">
                  <c:v>56</c:v>
                </c:pt>
                <c:pt idx="89">
                  <c:v>58</c:v>
                </c:pt>
                <c:pt idx="90">
                  <c:v>58</c:v>
                </c:pt>
                <c:pt idx="91">
                  <c:v>57</c:v>
                </c:pt>
                <c:pt idx="92">
                  <c:v>56</c:v>
                </c:pt>
                <c:pt idx="93">
                  <c:v>49</c:v>
                </c:pt>
                <c:pt idx="94">
                  <c:v>49</c:v>
                </c:pt>
                <c:pt idx="95">
                  <c:v>49</c:v>
                </c:pt>
                <c:pt idx="96">
                  <c:v>44</c:v>
                </c:pt>
                <c:pt idx="97">
                  <c:v>43</c:v>
                </c:pt>
                <c:pt idx="98">
                  <c:v>42</c:v>
                </c:pt>
                <c:pt idx="99">
                  <c:v>40</c:v>
                </c:pt>
                <c:pt idx="100">
                  <c:v>41</c:v>
                </c:pt>
                <c:pt idx="101">
                  <c:v>41</c:v>
                </c:pt>
                <c:pt idx="102">
                  <c:v>42</c:v>
                </c:pt>
                <c:pt idx="103">
                  <c:v>38</c:v>
                </c:pt>
                <c:pt idx="104">
                  <c:v>37</c:v>
                </c:pt>
                <c:pt idx="105">
                  <c:v>38</c:v>
                </c:pt>
                <c:pt idx="106">
                  <c:v>38</c:v>
                </c:pt>
                <c:pt idx="107">
                  <c:v>37</c:v>
                </c:pt>
                <c:pt idx="108">
                  <c:v>36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34</c:v>
                </c:pt>
                <c:pt idx="113">
                  <c:v>34</c:v>
                </c:pt>
                <c:pt idx="114">
                  <c:v>32</c:v>
                </c:pt>
                <c:pt idx="115">
                  <c:v>32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37</c:v>
                </c:pt>
                <c:pt idx="123">
                  <c:v>37</c:v>
                </c:pt>
                <c:pt idx="124">
                  <c:v>39</c:v>
                </c:pt>
                <c:pt idx="125">
                  <c:v>39</c:v>
                </c:pt>
                <c:pt idx="126">
                  <c:v>38</c:v>
                </c:pt>
                <c:pt idx="127">
                  <c:v>38</c:v>
                </c:pt>
                <c:pt idx="128">
                  <c:v>38</c:v>
                </c:pt>
                <c:pt idx="129">
                  <c:v>36</c:v>
                </c:pt>
                <c:pt idx="130">
                  <c:v>36</c:v>
                </c:pt>
                <c:pt idx="131">
                  <c:v>38</c:v>
                </c:pt>
                <c:pt idx="132">
                  <c:v>38</c:v>
                </c:pt>
                <c:pt idx="133">
                  <c:v>38</c:v>
                </c:pt>
                <c:pt idx="134">
                  <c:v>38</c:v>
                </c:pt>
                <c:pt idx="135">
                  <c:v>39</c:v>
                </c:pt>
                <c:pt idx="136">
                  <c:v>40</c:v>
                </c:pt>
                <c:pt idx="137">
                  <c:v>39</c:v>
                </c:pt>
                <c:pt idx="138">
                  <c:v>37</c:v>
                </c:pt>
                <c:pt idx="139">
                  <c:v>37</c:v>
                </c:pt>
                <c:pt idx="140">
                  <c:v>38</c:v>
                </c:pt>
                <c:pt idx="141">
                  <c:v>38</c:v>
                </c:pt>
                <c:pt idx="142">
                  <c:v>37</c:v>
                </c:pt>
                <c:pt idx="143">
                  <c:v>37</c:v>
                </c:pt>
                <c:pt idx="144">
                  <c:v>37</c:v>
                </c:pt>
                <c:pt idx="145">
                  <c:v>38</c:v>
                </c:pt>
                <c:pt idx="146">
                  <c:v>38</c:v>
                </c:pt>
                <c:pt idx="147">
                  <c:v>39</c:v>
                </c:pt>
                <c:pt idx="148">
                  <c:v>39</c:v>
                </c:pt>
                <c:pt idx="149">
                  <c:v>39</c:v>
                </c:pt>
                <c:pt idx="150">
                  <c:v>40</c:v>
                </c:pt>
                <c:pt idx="151">
                  <c:v>39</c:v>
                </c:pt>
                <c:pt idx="152">
                  <c:v>37</c:v>
                </c:pt>
                <c:pt idx="153">
                  <c:v>36</c:v>
                </c:pt>
                <c:pt idx="154">
                  <c:v>36</c:v>
                </c:pt>
                <c:pt idx="155">
                  <c:v>36</c:v>
                </c:pt>
                <c:pt idx="156">
                  <c:v>35</c:v>
                </c:pt>
                <c:pt idx="157">
                  <c:v>34</c:v>
                </c:pt>
                <c:pt idx="158">
                  <c:v>35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32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36</c:v>
                </c:pt>
                <c:pt idx="168">
                  <c:v>36</c:v>
                </c:pt>
                <c:pt idx="169">
                  <c:v>36</c:v>
                </c:pt>
                <c:pt idx="170">
                  <c:v>36</c:v>
                </c:pt>
                <c:pt idx="171">
                  <c:v>37</c:v>
                </c:pt>
                <c:pt idx="172">
                  <c:v>37</c:v>
                </c:pt>
                <c:pt idx="173">
                  <c:v>36</c:v>
                </c:pt>
                <c:pt idx="174">
                  <c:v>36</c:v>
                </c:pt>
                <c:pt idx="175">
                  <c:v>38</c:v>
                </c:pt>
                <c:pt idx="176">
                  <c:v>38</c:v>
                </c:pt>
                <c:pt idx="177">
                  <c:v>35</c:v>
                </c:pt>
                <c:pt idx="178">
                  <c:v>36</c:v>
                </c:pt>
                <c:pt idx="179">
                  <c:v>37</c:v>
                </c:pt>
                <c:pt idx="180">
                  <c:v>37</c:v>
                </c:pt>
                <c:pt idx="181">
                  <c:v>33</c:v>
                </c:pt>
                <c:pt idx="182">
                  <c:v>33</c:v>
                </c:pt>
                <c:pt idx="183">
                  <c:v>30</c:v>
                </c:pt>
                <c:pt idx="184">
                  <c:v>30</c:v>
                </c:pt>
                <c:pt idx="185">
                  <c:v>32</c:v>
                </c:pt>
                <c:pt idx="186">
                  <c:v>33</c:v>
                </c:pt>
                <c:pt idx="187">
                  <c:v>33</c:v>
                </c:pt>
                <c:pt idx="188">
                  <c:v>33</c:v>
                </c:pt>
                <c:pt idx="189">
                  <c:v>33</c:v>
                </c:pt>
                <c:pt idx="190">
                  <c:v>34</c:v>
                </c:pt>
                <c:pt idx="191">
                  <c:v>34</c:v>
                </c:pt>
                <c:pt idx="192">
                  <c:v>33</c:v>
                </c:pt>
                <c:pt idx="193">
                  <c:v>33</c:v>
                </c:pt>
                <c:pt idx="194">
                  <c:v>31</c:v>
                </c:pt>
                <c:pt idx="195">
                  <c:v>32</c:v>
                </c:pt>
                <c:pt idx="196">
                  <c:v>32</c:v>
                </c:pt>
                <c:pt idx="197">
                  <c:v>32</c:v>
                </c:pt>
                <c:pt idx="198">
                  <c:v>31</c:v>
                </c:pt>
                <c:pt idx="199">
                  <c:v>31</c:v>
                </c:pt>
                <c:pt idx="200">
                  <c:v>31</c:v>
                </c:pt>
                <c:pt idx="201">
                  <c:v>32</c:v>
                </c:pt>
                <c:pt idx="202">
                  <c:v>31</c:v>
                </c:pt>
                <c:pt idx="203">
                  <c:v>31</c:v>
                </c:pt>
                <c:pt idx="204">
                  <c:v>31</c:v>
                </c:pt>
                <c:pt idx="205">
                  <c:v>31</c:v>
                </c:pt>
                <c:pt idx="206">
                  <c:v>31</c:v>
                </c:pt>
                <c:pt idx="207">
                  <c:v>31</c:v>
                </c:pt>
                <c:pt idx="208">
                  <c:v>31</c:v>
                </c:pt>
                <c:pt idx="209">
                  <c:v>31</c:v>
                </c:pt>
                <c:pt idx="210">
                  <c:v>31</c:v>
                </c:pt>
                <c:pt idx="211">
                  <c:v>31</c:v>
                </c:pt>
                <c:pt idx="212">
                  <c:v>28</c:v>
                </c:pt>
                <c:pt idx="213">
                  <c:v>25</c:v>
                </c:pt>
                <c:pt idx="214">
                  <c:v>26</c:v>
                </c:pt>
                <c:pt idx="215">
                  <c:v>24</c:v>
                </c:pt>
                <c:pt idx="216">
                  <c:v>21</c:v>
                </c:pt>
                <c:pt idx="217">
                  <c:v>13</c:v>
                </c:pt>
                <c:pt idx="218">
                  <c:v>10</c:v>
                </c:pt>
                <c:pt idx="219">
                  <c:v>11</c:v>
                </c:pt>
                <c:pt idx="220">
                  <c:v>11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6</c:v>
                </c:pt>
                <c:pt idx="225">
                  <c:v>4</c:v>
                </c:pt>
                <c:pt idx="226">
                  <c:v>7</c:v>
                </c:pt>
                <c:pt idx="227">
                  <c:v>19</c:v>
                </c:pt>
                <c:pt idx="228">
                  <c:v>32</c:v>
                </c:pt>
                <c:pt idx="229">
                  <c:v>49</c:v>
                </c:pt>
                <c:pt idx="230">
                  <c:v>53</c:v>
                </c:pt>
                <c:pt idx="231">
                  <c:v>64</c:v>
                </c:pt>
                <c:pt idx="232">
                  <c:v>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DE-4B1A-8B4B-2CBB885A3C2E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Tabulky!$A$8:$A$241</c:f>
              <c:numCache>
                <c:formatCode>m/d/yyyy</c:formatCode>
                <c:ptCount val="234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</c:numCache>
            </c:numRef>
          </c:xVal>
          <c:yVal>
            <c:numRef>
              <c:f>Tabulky!$E$8:$E$241</c:f>
              <c:numCache>
                <c:formatCode>General</c:formatCode>
                <c:ptCount val="234"/>
                <c:pt idx="0">
                  <c:v>61</c:v>
                </c:pt>
                <c:pt idx="1">
                  <c:v>84</c:v>
                </c:pt>
                <c:pt idx="2">
                  <c:v>100</c:v>
                </c:pt>
                <c:pt idx="3">
                  <c:v>103</c:v>
                </c:pt>
                <c:pt idx="4">
                  <c:v>104</c:v>
                </c:pt>
                <c:pt idx="5">
                  <c:v>127</c:v>
                </c:pt>
                <c:pt idx="6">
                  <c:v>145</c:v>
                </c:pt>
                <c:pt idx="7">
                  <c:v>145</c:v>
                </c:pt>
                <c:pt idx="8">
                  <c:v>184</c:v>
                </c:pt>
                <c:pt idx="9">
                  <c:v>185</c:v>
                </c:pt>
                <c:pt idx="10">
                  <c:v>199</c:v>
                </c:pt>
                <c:pt idx="11">
                  <c:v>221</c:v>
                </c:pt>
                <c:pt idx="12">
                  <c:v>244</c:v>
                </c:pt>
                <c:pt idx="13">
                  <c:v>276</c:v>
                </c:pt>
                <c:pt idx="14">
                  <c:v>282</c:v>
                </c:pt>
                <c:pt idx="15">
                  <c:v>299</c:v>
                </c:pt>
                <c:pt idx="16">
                  <c:v>310</c:v>
                </c:pt>
                <c:pt idx="17">
                  <c:v>308</c:v>
                </c:pt>
                <c:pt idx="18">
                  <c:v>300</c:v>
                </c:pt>
                <c:pt idx="19">
                  <c:v>304</c:v>
                </c:pt>
                <c:pt idx="20">
                  <c:v>309</c:v>
                </c:pt>
                <c:pt idx="21">
                  <c:v>319</c:v>
                </c:pt>
                <c:pt idx="22">
                  <c:v>319</c:v>
                </c:pt>
                <c:pt idx="23">
                  <c:v>312</c:v>
                </c:pt>
                <c:pt idx="24">
                  <c:v>331</c:v>
                </c:pt>
                <c:pt idx="25">
                  <c:v>330</c:v>
                </c:pt>
                <c:pt idx="26">
                  <c:v>362</c:v>
                </c:pt>
                <c:pt idx="27">
                  <c:v>347</c:v>
                </c:pt>
                <c:pt idx="28">
                  <c:v>351</c:v>
                </c:pt>
                <c:pt idx="29">
                  <c:v>365</c:v>
                </c:pt>
                <c:pt idx="30">
                  <c:v>380</c:v>
                </c:pt>
                <c:pt idx="31">
                  <c:v>355</c:v>
                </c:pt>
                <c:pt idx="32">
                  <c:v>355</c:v>
                </c:pt>
                <c:pt idx="33">
                  <c:v>360</c:v>
                </c:pt>
                <c:pt idx="34">
                  <c:v>374</c:v>
                </c:pt>
                <c:pt idx="35">
                  <c:v>379</c:v>
                </c:pt>
                <c:pt idx="36">
                  <c:v>373</c:v>
                </c:pt>
                <c:pt idx="37">
                  <c:v>359</c:v>
                </c:pt>
                <c:pt idx="38">
                  <c:v>250</c:v>
                </c:pt>
                <c:pt idx="39">
                  <c:v>237</c:v>
                </c:pt>
                <c:pt idx="40">
                  <c:v>247</c:v>
                </c:pt>
                <c:pt idx="41">
                  <c:v>262</c:v>
                </c:pt>
                <c:pt idx="42">
                  <c:v>251</c:v>
                </c:pt>
                <c:pt idx="43">
                  <c:v>254</c:v>
                </c:pt>
                <c:pt idx="44">
                  <c:v>264</c:v>
                </c:pt>
                <c:pt idx="45">
                  <c:v>236</c:v>
                </c:pt>
                <c:pt idx="46">
                  <c:v>242</c:v>
                </c:pt>
                <c:pt idx="47">
                  <c:v>243</c:v>
                </c:pt>
                <c:pt idx="48">
                  <c:v>249</c:v>
                </c:pt>
                <c:pt idx="49">
                  <c:v>252</c:v>
                </c:pt>
                <c:pt idx="50">
                  <c:v>212</c:v>
                </c:pt>
                <c:pt idx="51">
                  <c:v>210</c:v>
                </c:pt>
                <c:pt idx="52">
                  <c:v>202</c:v>
                </c:pt>
                <c:pt idx="53">
                  <c:v>255</c:v>
                </c:pt>
                <c:pt idx="54">
                  <c:v>263</c:v>
                </c:pt>
                <c:pt idx="55">
                  <c:v>254</c:v>
                </c:pt>
                <c:pt idx="56">
                  <c:v>239</c:v>
                </c:pt>
                <c:pt idx="57">
                  <c:v>236</c:v>
                </c:pt>
                <c:pt idx="58">
                  <c:v>239</c:v>
                </c:pt>
                <c:pt idx="59">
                  <c:v>239</c:v>
                </c:pt>
                <c:pt idx="60">
                  <c:v>295</c:v>
                </c:pt>
                <c:pt idx="61">
                  <c:v>299</c:v>
                </c:pt>
                <c:pt idx="62">
                  <c:v>293</c:v>
                </c:pt>
                <c:pt idx="63">
                  <c:v>241</c:v>
                </c:pt>
                <c:pt idx="64">
                  <c:v>264</c:v>
                </c:pt>
                <c:pt idx="65">
                  <c:v>260</c:v>
                </c:pt>
                <c:pt idx="66">
                  <c:v>261</c:v>
                </c:pt>
                <c:pt idx="67">
                  <c:v>267</c:v>
                </c:pt>
                <c:pt idx="68">
                  <c:v>268</c:v>
                </c:pt>
                <c:pt idx="69">
                  <c:v>280</c:v>
                </c:pt>
                <c:pt idx="70">
                  <c:v>280</c:v>
                </c:pt>
                <c:pt idx="71">
                  <c:v>262</c:v>
                </c:pt>
                <c:pt idx="72">
                  <c:v>264</c:v>
                </c:pt>
                <c:pt idx="73">
                  <c:v>264</c:v>
                </c:pt>
                <c:pt idx="74">
                  <c:v>260</c:v>
                </c:pt>
                <c:pt idx="75">
                  <c:v>270</c:v>
                </c:pt>
                <c:pt idx="76">
                  <c:v>268</c:v>
                </c:pt>
                <c:pt idx="77">
                  <c:v>268</c:v>
                </c:pt>
                <c:pt idx="78">
                  <c:v>275</c:v>
                </c:pt>
                <c:pt idx="79">
                  <c:v>272</c:v>
                </c:pt>
                <c:pt idx="80">
                  <c:v>272</c:v>
                </c:pt>
                <c:pt idx="81">
                  <c:v>274</c:v>
                </c:pt>
                <c:pt idx="82">
                  <c:v>274</c:v>
                </c:pt>
                <c:pt idx="83">
                  <c:v>210</c:v>
                </c:pt>
                <c:pt idx="84">
                  <c:v>201</c:v>
                </c:pt>
                <c:pt idx="85">
                  <c:v>187</c:v>
                </c:pt>
                <c:pt idx="86">
                  <c:v>180</c:v>
                </c:pt>
                <c:pt idx="87">
                  <c:v>177</c:v>
                </c:pt>
                <c:pt idx="88">
                  <c:v>177</c:v>
                </c:pt>
                <c:pt idx="89">
                  <c:v>177</c:v>
                </c:pt>
                <c:pt idx="90">
                  <c:v>157</c:v>
                </c:pt>
                <c:pt idx="91">
                  <c:v>155</c:v>
                </c:pt>
                <c:pt idx="92">
                  <c:v>154</c:v>
                </c:pt>
                <c:pt idx="93">
                  <c:v>46</c:v>
                </c:pt>
                <c:pt idx="94">
                  <c:v>46</c:v>
                </c:pt>
                <c:pt idx="95">
                  <c:v>44</c:v>
                </c:pt>
                <c:pt idx="96">
                  <c:v>34</c:v>
                </c:pt>
                <c:pt idx="97">
                  <c:v>31</c:v>
                </c:pt>
                <c:pt idx="98">
                  <c:v>31</c:v>
                </c:pt>
                <c:pt idx="99">
                  <c:v>30</c:v>
                </c:pt>
                <c:pt idx="100">
                  <c:v>32</c:v>
                </c:pt>
                <c:pt idx="101">
                  <c:v>32</c:v>
                </c:pt>
                <c:pt idx="102">
                  <c:v>33</c:v>
                </c:pt>
                <c:pt idx="103">
                  <c:v>22</c:v>
                </c:pt>
                <c:pt idx="104">
                  <c:v>18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18</c:v>
                </c:pt>
                <c:pt idx="109">
                  <c:v>17</c:v>
                </c:pt>
                <c:pt idx="110">
                  <c:v>13</c:v>
                </c:pt>
                <c:pt idx="111">
                  <c:v>14</c:v>
                </c:pt>
                <c:pt idx="112">
                  <c:v>14</c:v>
                </c:pt>
                <c:pt idx="113">
                  <c:v>14</c:v>
                </c:pt>
                <c:pt idx="114">
                  <c:v>15</c:v>
                </c:pt>
                <c:pt idx="115">
                  <c:v>15</c:v>
                </c:pt>
                <c:pt idx="116">
                  <c:v>17</c:v>
                </c:pt>
                <c:pt idx="117">
                  <c:v>17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16</c:v>
                </c:pt>
                <c:pt idx="126">
                  <c:v>15</c:v>
                </c:pt>
                <c:pt idx="127">
                  <c:v>15</c:v>
                </c:pt>
                <c:pt idx="128">
                  <c:v>16</c:v>
                </c:pt>
                <c:pt idx="129">
                  <c:v>15</c:v>
                </c:pt>
                <c:pt idx="130">
                  <c:v>15</c:v>
                </c:pt>
                <c:pt idx="131">
                  <c:v>16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21</c:v>
                </c:pt>
                <c:pt idx="136">
                  <c:v>23</c:v>
                </c:pt>
                <c:pt idx="137">
                  <c:v>21</c:v>
                </c:pt>
                <c:pt idx="138">
                  <c:v>21</c:v>
                </c:pt>
                <c:pt idx="139">
                  <c:v>21</c:v>
                </c:pt>
                <c:pt idx="140">
                  <c:v>21</c:v>
                </c:pt>
                <c:pt idx="141">
                  <c:v>21</c:v>
                </c:pt>
                <c:pt idx="142">
                  <c:v>20</c:v>
                </c:pt>
                <c:pt idx="143">
                  <c:v>21</c:v>
                </c:pt>
                <c:pt idx="144">
                  <c:v>14</c:v>
                </c:pt>
                <c:pt idx="145">
                  <c:v>14</c:v>
                </c:pt>
                <c:pt idx="146">
                  <c:v>14</c:v>
                </c:pt>
                <c:pt idx="147">
                  <c:v>14</c:v>
                </c:pt>
                <c:pt idx="148">
                  <c:v>14</c:v>
                </c:pt>
                <c:pt idx="149">
                  <c:v>13</c:v>
                </c:pt>
                <c:pt idx="150">
                  <c:v>13</c:v>
                </c:pt>
                <c:pt idx="151">
                  <c:v>13</c:v>
                </c:pt>
                <c:pt idx="152">
                  <c:v>13</c:v>
                </c:pt>
                <c:pt idx="153">
                  <c:v>13</c:v>
                </c:pt>
                <c:pt idx="154">
                  <c:v>13</c:v>
                </c:pt>
                <c:pt idx="155">
                  <c:v>13</c:v>
                </c:pt>
                <c:pt idx="156">
                  <c:v>13</c:v>
                </c:pt>
                <c:pt idx="157">
                  <c:v>13</c:v>
                </c:pt>
                <c:pt idx="158">
                  <c:v>13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14</c:v>
                </c:pt>
                <c:pt idx="166">
                  <c:v>14</c:v>
                </c:pt>
                <c:pt idx="167">
                  <c:v>15</c:v>
                </c:pt>
                <c:pt idx="168">
                  <c:v>16</c:v>
                </c:pt>
                <c:pt idx="169">
                  <c:v>16</c:v>
                </c:pt>
                <c:pt idx="170">
                  <c:v>19</c:v>
                </c:pt>
                <c:pt idx="171">
                  <c:v>19</c:v>
                </c:pt>
                <c:pt idx="172">
                  <c:v>19</c:v>
                </c:pt>
                <c:pt idx="173">
                  <c:v>22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17</c:v>
                </c:pt>
                <c:pt idx="178">
                  <c:v>17</c:v>
                </c:pt>
                <c:pt idx="179">
                  <c:v>16</c:v>
                </c:pt>
                <c:pt idx="180">
                  <c:v>17</c:v>
                </c:pt>
                <c:pt idx="181">
                  <c:v>18</c:v>
                </c:pt>
                <c:pt idx="182">
                  <c:v>18</c:v>
                </c:pt>
                <c:pt idx="183">
                  <c:v>17</c:v>
                </c:pt>
                <c:pt idx="184">
                  <c:v>17</c:v>
                </c:pt>
                <c:pt idx="185">
                  <c:v>16</c:v>
                </c:pt>
                <c:pt idx="186">
                  <c:v>14</c:v>
                </c:pt>
                <c:pt idx="187">
                  <c:v>14</c:v>
                </c:pt>
                <c:pt idx="188">
                  <c:v>14</c:v>
                </c:pt>
                <c:pt idx="189">
                  <c:v>14</c:v>
                </c:pt>
                <c:pt idx="190">
                  <c:v>14</c:v>
                </c:pt>
                <c:pt idx="191">
                  <c:v>19</c:v>
                </c:pt>
                <c:pt idx="192">
                  <c:v>18</c:v>
                </c:pt>
                <c:pt idx="193">
                  <c:v>18</c:v>
                </c:pt>
                <c:pt idx="194">
                  <c:v>17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18</c:v>
                </c:pt>
                <c:pt idx="199">
                  <c:v>18</c:v>
                </c:pt>
                <c:pt idx="200">
                  <c:v>19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20</c:v>
                </c:pt>
                <c:pt idx="207">
                  <c:v>17</c:v>
                </c:pt>
                <c:pt idx="208">
                  <c:v>17</c:v>
                </c:pt>
                <c:pt idx="209">
                  <c:v>17</c:v>
                </c:pt>
                <c:pt idx="210">
                  <c:v>17</c:v>
                </c:pt>
                <c:pt idx="211">
                  <c:v>17</c:v>
                </c:pt>
                <c:pt idx="212">
                  <c:v>17</c:v>
                </c:pt>
                <c:pt idx="213">
                  <c:v>14</c:v>
                </c:pt>
                <c:pt idx="214">
                  <c:v>14</c:v>
                </c:pt>
                <c:pt idx="215">
                  <c:v>12</c:v>
                </c:pt>
                <c:pt idx="216">
                  <c:v>6</c:v>
                </c:pt>
                <c:pt idx="217">
                  <c:v>4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17</c:v>
                </c:pt>
                <c:pt idx="222">
                  <c:v>14</c:v>
                </c:pt>
                <c:pt idx="223">
                  <c:v>2</c:v>
                </c:pt>
                <c:pt idx="224">
                  <c:v>13</c:v>
                </c:pt>
                <c:pt idx="225">
                  <c:v>11</c:v>
                </c:pt>
                <c:pt idx="226">
                  <c:v>1</c:v>
                </c:pt>
                <c:pt idx="227">
                  <c:v>6</c:v>
                </c:pt>
                <c:pt idx="228">
                  <c:v>17</c:v>
                </c:pt>
                <c:pt idx="229">
                  <c:v>19</c:v>
                </c:pt>
                <c:pt idx="230">
                  <c:v>47</c:v>
                </c:pt>
                <c:pt idx="231">
                  <c:v>64</c:v>
                </c:pt>
                <c:pt idx="232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DE-4B1A-8B4B-2CBB885A3C2E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Tabulky!$A$8:$A$241</c:f>
              <c:numCache>
                <c:formatCode>m/d/yyyy</c:formatCode>
                <c:ptCount val="234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</c:numCache>
            </c:numRef>
          </c:xVal>
          <c:yVal>
            <c:numRef>
              <c:f>Tabulky!$G$8:$G$241</c:f>
              <c:numCache>
                <c:formatCode>General</c:formatCode>
                <c:ptCount val="234"/>
                <c:pt idx="0">
                  <c:v>110</c:v>
                </c:pt>
                <c:pt idx="1">
                  <c:v>107</c:v>
                </c:pt>
                <c:pt idx="2">
                  <c:v>132</c:v>
                </c:pt>
                <c:pt idx="3">
                  <c:v>143</c:v>
                </c:pt>
                <c:pt idx="4">
                  <c:v>145</c:v>
                </c:pt>
                <c:pt idx="5">
                  <c:v>154</c:v>
                </c:pt>
                <c:pt idx="6">
                  <c:v>166</c:v>
                </c:pt>
                <c:pt idx="7">
                  <c:v>181</c:v>
                </c:pt>
                <c:pt idx="8">
                  <c:v>198</c:v>
                </c:pt>
                <c:pt idx="9">
                  <c:v>214</c:v>
                </c:pt>
                <c:pt idx="10">
                  <c:v>229</c:v>
                </c:pt>
                <c:pt idx="11">
                  <c:v>237</c:v>
                </c:pt>
                <c:pt idx="12">
                  <c:v>238</c:v>
                </c:pt>
                <c:pt idx="13">
                  <c:v>257</c:v>
                </c:pt>
                <c:pt idx="14">
                  <c:v>270</c:v>
                </c:pt>
                <c:pt idx="15">
                  <c:v>278</c:v>
                </c:pt>
                <c:pt idx="16">
                  <c:v>275</c:v>
                </c:pt>
                <c:pt idx="17">
                  <c:v>265</c:v>
                </c:pt>
                <c:pt idx="18">
                  <c:v>250</c:v>
                </c:pt>
                <c:pt idx="19">
                  <c:v>259</c:v>
                </c:pt>
                <c:pt idx="20">
                  <c:v>263</c:v>
                </c:pt>
                <c:pt idx="21">
                  <c:v>267</c:v>
                </c:pt>
                <c:pt idx="22">
                  <c:v>267</c:v>
                </c:pt>
                <c:pt idx="23">
                  <c:v>273</c:v>
                </c:pt>
                <c:pt idx="24">
                  <c:v>267</c:v>
                </c:pt>
                <c:pt idx="25">
                  <c:v>269</c:v>
                </c:pt>
                <c:pt idx="26">
                  <c:v>273</c:v>
                </c:pt>
                <c:pt idx="27">
                  <c:v>279</c:v>
                </c:pt>
                <c:pt idx="28">
                  <c:v>289</c:v>
                </c:pt>
                <c:pt idx="29">
                  <c:v>288</c:v>
                </c:pt>
                <c:pt idx="30">
                  <c:v>289</c:v>
                </c:pt>
                <c:pt idx="31">
                  <c:v>298</c:v>
                </c:pt>
                <c:pt idx="32">
                  <c:v>295</c:v>
                </c:pt>
                <c:pt idx="33">
                  <c:v>291</c:v>
                </c:pt>
                <c:pt idx="34">
                  <c:v>294</c:v>
                </c:pt>
                <c:pt idx="35">
                  <c:v>289</c:v>
                </c:pt>
                <c:pt idx="36">
                  <c:v>276</c:v>
                </c:pt>
                <c:pt idx="37">
                  <c:v>262</c:v>
                </c:pt>
                <c:pt idx="38">
                  <c:v>210</c:v>
                </c:pt>
                <c:pt idx="39">
                  <c:v>203</c:v>
                </c:pt>
                <c:pt idx="40">
                  <c:v>181</c:v>
                </c:pt>
                <c:pt idx="41">
                  <c:v>186</c:v>
                </c:pt>
                <c:pt idx="42">
                  <c:v>185</c:v>
                </c:pt>
                <c:pt idx="43">
                  <c:v>188</c:v>
                </c:pt>
                <c:pt idx="44">
                  <c:v>192</c:v>
                </c:pt>
                <c:pt idx="45">
                  <c:v>193</c:v>
                </c:pt>
                <c:pt idx="46">
                  <c:v>195</c:v>
                </c:pt>
                <c:pt idx="47">
                  <c:v>193</c:v>
                </c:pt>
                <c:pt idx="48">
                  <c:v>203</c:v>
                </c:pt>
                <c:pt idx="49">
                  <c:v>191</c:v>
                </c:pt>
                <c:pt idx="50">
                  <c:v>170</c:v>
                </c:pt>
                <c:pt idx="51">
                  <c:v>174</c:v>
                </c:pt>
                <c:pt idx="52">
                  <c:v>178</c:v>
                </c:pt>
                <c:pt idx="53">
                  <c:v>182</c:v>
                </c:pt>
                <c:pt idx="54">
                  <c:v>185</c:v>
                </c:pt>
                <c:pt idx="55">
                  <c:v>184</c:v>
                </c:pt>
                <c:pt idx="56">
                  <c:v>180</c:v>
                </c:pt>
                <c:pt idx="57">
                  <c:v>178</c:v>
                </c:pt>
                <c:pt idx="58">
                  <c:v>184</c:v>
                </c:pt>
                <c:pt idx="59">
                  <c:v>186</c:v>
                </c:pt>
                <c:pt idx="60">
                  <c:v>185</c:v>
                </c:pt>
                <c:pt idx="61">
                  <c:v>182</c:v>
                </c:pt>
                <c:pt idx="62">
                  <c:v>179</c:v>
                </c:pt>
                <c:pt idx="63">
                  <c:v>187</c:v>
                </c:pt>
                <c:pt idx="64">
                  <c:v>195</c:v>
                </c:pt>
                <c:pt idx="65">
                  <c:v>193</c:v>
                </c:pt>
                <c:pt idx="66">
                  <c:v>192</c:v>
                </c:pt>
                <c:pt idx="67">
                  <c:v>195</c:v>
                </c:pt>
                <c:pt idx="68">
                  <c:v>194</c:v>
                </c:pt>
                <c:pt idx="69">
                  <c:v>186</c:v>
                </c:pt>
                <c:pt idx="70">
                  <c:v>187</c:v>
                </c:pt>
                <c:pt idx="71">
                  <c:v>199</c:v>
                </c:pt>
                <c:pt idx="72">
                  <c:v>209</c:v>
                </c:pt>
                <c:pt idx="73">
                  <c:v>192</c:v>
                </c:pt>
                <c:pt idx="74">
                  <c:v>191</c:v>
                </c:pt>
                <c:pt idx="75">
                  <c:v>191</c:v>
                </c:pt>
                <c:pt idx="76">
                  <c:v>190</c:v>
                </c:pt>
                <c:pt idx="77">
                  <c:v>196</c:v>
                </c:pt>
                <c:pt idx="78">
                  <c:v>197</c:v>
                </c:pt>
                <c:pt idx="79">
                  <c:v>197</c:v>
                </c:pt>
                <c:pt idx="80">
                  <c:v>192</c:v>
                </c:pt>
                <c:pt idx="81">
                  <c:v>192</c:v>
                </c:pt>
                <c:pt idx="82">
                  <c:v>189</c:v>
                </c:pt>
                <c:pt idx="83">
                  <c:v>191</c:v>
                </c:pt>
                <c:pt idx="84">
                  <c:v>196</c:v>
                </c:pt>
                <c:pt idx="85">
                  <c:v>164</c:v>
                </c:pt>
                <c:pt idx="86">
                  <c:v>163</c:v>
                </c:pt>
                <c:pt idx="87">
                  <c:v>165</c:v>
                </c:pt>
                <c:pt idx="88">
                  <c:v>164</c:v>
                </c:pt>
                <c:pt idx="89">
                  <c:v>165</c:v>
                </c:pt>
                <c:pt idx="90">
                  <c:v>160</c:v>
                </c:pt>
                <c:pt idx="91">
                  <c:v>161</c:v>
                </c:pt>
                <c:pt idx="92">
                  <c:v>158</c:v>
                </c:pt>
                <c:pt idx="93">
                  <c:v>96</c:v>
                </c:pt>
                <c:pt idx="94">
                  <c:v>96</c:v>
                </c:pt>
                <c:pt idx="95">
                  <c:v>94</c:v>
                </c:pt>
                <c:pt idx="96">
                  <c:v>71</c:v>
                </c:pt>
                <c:pt idx="97">
                  <c:v>66</c:v>
                </c:pt>
                <c:pt idx="98">
                  <c:v>67</c:v>
                </c:pt>
                <c:pt idx="99">
                  <c:v>68</c:v>
                </c:pt>
                <c:pt idx="100">
                  <c:v>70</c:v>
                </c:pt>
                <c:pt idx="101">
                  <c:v>69</c:v>
                </c:pt>
                <c:pt idx="102">
                  <c:v>68</c:v>
                </c:pt>
                <c:pt idx="103">
                  <c:v>62</c:v>
                </c:pt>
                <c:pt idx="104">
                  <c:v>56</c:v>
                </c:pt>
                <c:pt idx="105">
                  <c:v>57</c:v>
                </c:pt>
                <c:pt idx="106">
                  <c:v>57</c:v>
                </c:pt>
                <c:pt idx="107">
                  <c:v>54</c:v>
                </c:pt>
                <c:pt idx="108">
                  <c:v>50</c:v>
                </c:pt>
                <c:pt idx="109">
                  <c:v>50</c:v>
                </c:pt>
                <c:pt idx="110">
                  <c:v>43</c:v>
                </c:pt>
                <c:pt idx="111">
                  <c:v>39</c:v>
                </c:pt>
                <c:pt idx="112">
                  <c:v>40</c:v>
                </c:pt>
                <c:pt idx="113">
                  <c:v>40</c:v>
                </c:pt>
                <c:pt idx="114">
                  <c:v>38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38</c:v>
                </c:pt>
                <c:pt idx="119">
                  <c:v>38</c:v>
                </c:pt>
                <c:pt idx="120">
                  <c:v>38</c:v>
                </c:pt>
                <c:pt idx="121">
                  <c:v>36</c:v>
                </c:pt>
                <c:pt idx="122">
                  <c:v>39</c:v>
                </c:pt>
                <c:pt idx="123">
                  <c:v>39</c:v>
                </c:pt>
                <c:pt idx="124">
                  <c:v>42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43</c:v>
                </c:pt>
                <c:pt idx="130">
                  <c:v>43</c:v>
                </c:pt>
                <c:pt idx="131">
                  <c:v>46</c:v>
                </c:pt>
                <c:pt idx="132">
                  <c:v>47</c:v>
                </c:pt>
                <c:pt idx="133">
                  <c:v>47</c:v>
                </c:pt>
                <c:pt idx="134">
                  <c:v>47</c:v>
                </c:pt>
                <c:pt idx="135">
                  <c:v>45</c:v>
                </c:pt>
                <c:pt idx="136">
                  <c:v>46</c:v>
                </c:pt>
                <c:pt idx="137">
                  <c:v>43</c:v>
                </c:pt>
                <c:pt idx="138">
                  <c:v>39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42</c:v>
                </c:pt>
                <c:pt idx="144">
                  <c:v>39</c:v>
                </c:pt>
                <c:pt idx="145">
                  <c:v>39</c:v>
                </c:pt>
                <c:pt idx="146">
                  <c:v>39</c:v>
                </c:pt>
                <c:pt idx="147">
                  <c:v>39</c:v>
                </c:pt>
                <c:pt idx="148">
                  <c:v>39</c:v>
                </c:pt>
                <c:pt idx="149">
                  <c:v>37</c:v>
                </c:pt>
                <c:pt idx="150">
                  <c:v>37</c:v>
                </c:pt>
                <c:pt idx="151">
                  <c:v>36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31</c:v>
                </c:pt>
                <c:pt idx="157">
                  <c:v>31</c:v>
                </c:pt>
                <c:pt idx="158">
                  <c:v>30</c:v>
                </c:pt>
                <c:pt idx="159">
                  <c:v>29</c:v>
                </c:pt>
                <c:pt idx="160">
                  <c:v>29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32</c:v>
                </c:pt>
                <c:pt idx="166">
                  <c:v>32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32</c:v>
                </c:pt>
                <c:pt idx="171">
                  <c:v>32</c:v>
                </c:pt>
                <c:pt idx="172">
                  <c:v>31</c:v>
                </c:pt>
                <c:pt idx="173">
                  <c:v>29</c:v>
                </c:pt>
                <c:pt idx="174">
                  <c:v>30</c:v>
                </c:pt>
                <c:pt idx="175">
                  <c:v>28</c:v>
                </c:pt>
                <c:pt idx="176">
                  <c:v>28</c:v>
                </c:pt>
                <c:pt idx="177">
                  <c:v>27</c:v>
                </c:pt>
                <c:pt idx="178">
                  <c:v>27</c:v>
                </c:pt>
                <c:pt idx="179">
                  <c:v>27</c:v>
                </c:pt>
                <c:pt idx="180">
                  <c:v>26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18</c:v>
                </c:pt>
                <c:pt idx="185">
                  <c:v>19</c:v>
                </c:pt>
                <c:pt idx="186">
                  <c:v>20</c:v>
                </c:pt>
                <c:pt idx="187">
                  <c:v>20</c:v>
                </c:pt>
                <c:pt idx="188">
                  <c:v>20</c:v>
                </c:pt>
                <c:pt idx="189">
                  <c:v>19</c:v>
                </c:pt>
                <c:pt idx="190">
                  <c:v>19</c:v>
                </c:pt>
                <c:pt idx="191">
                  <c:v>18</c:v>
                </c:pt>
                <c:pt idx="192">
                  <c:v>19</c:v>
                </c:pt>
                <c:pt idx="193">
                  <c:v>19</c:v>
                </c:pt>
                <c:pt idx="194">
                  <c:v>18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17</c:v>
                </c:pt>
                <c:pt idx="199">
                  <c:v>18</c:v>
                </c:pt>
                <c:pt idx="200">
                  <c:v>18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19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18</c:v>
                </c:pt>
                <c:pt idx="211">
                  <c:v>18</c:v>
                </c:pt>
                <c:pt idx="212">
                  <c:v>16</c:v>
                </c:pt>
                <c:pt idx="213">
                  <c:v>11</c:v>
                </c:pt>
                <c:pt idx="214">
                  <c:v>11</c:v>
                </c:pt>
                <c:pt idx="215">
                  <c:v>11</c:v>
                </c:pt>
                <c:pt idx="216">
                  <c:v>10</c:v>
                </c:pt>
                <c:pt idx="217">
                  <c:v>7</c:v>
                </c:pt>
                <c:pt idx="218">
                  <c:v>6</c:v>
                </c:pt>
                <c:pt idx="219">
                  <c:v>7</c:v>
                </c:pt>
                <c:pt idx="220">
                  <c:v>7</c:v>
                </c:pt>
                <c:pt idx="221">
                  <c:v>10</c:v>
                </c:pt>
                <c:pt idx="222">
                  <c:v>9</c:v>
                </c:pt>
                <c:pt idx="223">
                  <c:v>3</c:v>
                </c:pt>
                <c:pt idx="224">
                  <c:v>5</c:v>
                </c:pt>
                <c:pt idx="225">
                  <c:v>3</c:v>
                </c:pt>
                <c:pt idx="226">
                  <c:v>8</c:v>
                </c:pt>
                <c:pt idx="227">
                  <c:v>14</c:v>
                </c:pt>
                <c:pt idx="228">
                  <c:v>27</c:v>
                </c:pt>
                <c:pt idx="229">
                  <c:v>60</c:v>
                </c:pt>
                <c:pt idx="230">
                  <c:v>79</c:v>
                </c:pt>
                <c:pt idx="231">
                  <c:v>120</c:v>
                </c:pt>
                <c:pt idx="232">
                  <c:v>109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2DE-4B1A-8B4B-2CBB885A3C2E}"/>
            </c:ext>
          </c:extLst>
        </c:ser>
        <c:ser>
          <c:idx val="3"/>
          <c:order val="3"/>
          <c:tx>
            <c:strRef>
              <c:f>Tabulky!$H$6</c:f>
              <c:strCache>
                <c:ptCount val="1"/>
                <c:pt idx="0">
                  <c:v>Úmrtí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Tabulky!$A$8:$A$241</c:f>
              <c:numCache>
                <c:formatCode>m/d/yyyy</c:formatCode>
                <c:ptCount val="234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</c:numCache>
            </c:numRef>
          </c:xVal>
          <c:yVal>
            <c:numRef>
              <c:f>Tabulky!$I$8:$I$241</c:f>
              <c:numCache>
                <c:formatCode>General</c:formatCode>
                <c:ptCount val="234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15</c:v>
                </c:pt>
                <c:pt idx="5">
                  <c:v>19</c:v>
                </c:pt>
                <c:pt idx="6">
                  <c:v>20</c:v>
                </c:pt>
                <c:pt idx="7">
                  <c:v>23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31</c:v>
                </c:pt>
                <c:pt idx="12">
                  <c:v>40</c:v>
                </c:pt>
                <c:pt idx="13">
                  <c:v>42</c:v>
                </c:pt>
                <c:pt idx="14">
                  <c:v>49</c:v>
                </c:pt>
                <c:pt idx="15">
                  <c:v>51</c:v>
                </c:pt>
                <c:pt idx="16">
                  <c:v>53</c:v>
                </c:pt>
                <c:pt idx="17">
                  <c:v>54</c:v>
                </c:pt>
                <c:pt idx="18">
                  <c:v>57</c:v>
                </c:pt>
                <c:pt idx="19">
                  <c:v>61</c:v>
                </c:pt>
                <c:pt idx="20">
                  <c:v>62</c:v>
                </c:pt>
                <c:pt idx="21">
                  <c:v>64</c:v>
                </c:pt>
                <c:pt idx="22">
                  <c:v>64</c:v>
                </c:pt>
                <c:pt idx="23">
                  <c:v>70</c:v>
                </c:pt>
                <c:pt idx="24">
                  <c:v>70</c:v>
                </c:pt>
                <c:pt idx="25">
                  <c:v>71</c:v>
                </c:pt>
                <c:pt idx="26">
                  <c:v>71</c:v>
                </c:pt>
                <c:pt idx="27">
                  <c:v>74</c:v>
                </c:pt>
                <c:pt idx="28">
                  <c:v>78</c:v>
                </c:pt>
                <c:pt idx="29">
                  <c:v>81</c:v>
                </c:pt>
                <c:pt idx="30">
                  <c:v>88</c:v>
                </c:pt>
                <c:pt idx="31">
                  <c:v>89</c:v>
                </c:pt>
                <c:pt idx="32">
                  <c:v>89</c:v>
                </c:pt>
                <c:pt idx="33">
                  <c:v>90</c:v>
                </c:pt>
                <c:pt idx="34">
                  <c:v>91</c:v>
                </c:pt>
                <c:pt idx="35">
                  <c:v>91</c:v>
                </c:pt>
                <c:pt idx="36">
                  <c:v>91</c:v>
                </c:pt>
                <c:pt idx="37">
                  <c:v>94</c:v>
                </c:pt>
                <c:pt idx="38">
                  <c:v>97</c:v>
                </c:pt>
                <c:pt idx="39">
                  <c:v>98</c:v>
                </c:pt>
                <c:pt idx="40">
                  <c:v>99</c:v>
                </c:pt>
                <c:pt idx="41">
                  <c:v>105</c:v>
                </c:pt>
                <c:pt idx="42">
                  <c:v>106</c:v>
                </c:pt>
                <c:pt idx="43">
                  <c:v>106</c:v>
                </c:pt>
                <c:pt idx="44">
                  <c:v>107</c:v>
                </c:pt>
                <c:pt idx="45">
                  <c:v>120</c:v>
                </c:pt>
                <c:pt idx="46">
                  <c:v>121</c:v>
                </c:pt>
                <c:pt idx="47">
                  <c:v>123</c:v>
                </c:pt>
                <c:pt idx="48">
                  <c:v>129</c:v>
                </c:pt>
                <c:pt idx="49">
                  <c:v>131</c:v>
                </c:pt>
                <c:pt idx="50">
                  <c:v>136</c:v>
                </c:pt>
                <c:pt idx="51">
                  <c:v>138</c:v>
                </c:pt>
                <c:pt idx="52">
                  <c:v>143</c:v>
                </c:pt>
                <c:pt idx="53">
                  <c:v>143</c:v>
                </c:pt>
                <c:pt idx="54">
                  <c:v>144</c:v>
                </c:pt>
                <c:pt idx="55">
                  <c:v>146</c:v>
                </c:pt>
                <c:pt idx="56">
                  <c:v>148</c:v>
                </c:pt>
                <c:pt idx="57">
                  <c:v>151</c:v>
                </c:pt>
                <c:pt idx="58">
                  <c:v>154</c:v>
                </c:pt>
                <c:pt idx="59">
                  <c:v>154</c:v>
                </c:pt>
                <c:pt idx="60">
                  <c:v>156</c:v>
                </c:pt>
                <c:pt idx="61">
                  <c:v>156</c:v>
                </c:pt>
                <c:pt idx="62">
                  <c:v>163</c:v>
                </c:pt>
                <c:pt idx="63">
                  <c:v>173</c:v>
                </c:pt>
                <c:pt idx="64">
                  <c:v>178</c:v>
                </c:pt>
                <c:pt idx="65">
                  <c:v>179</c:v>
                </c:pt>
                <c:pt idx="66">
                  <c:v>181</c:v>
                </c:pt>
                <c:pt idx="67">
                  <c:v>182</c:v>
                </c:pt>
                <c:pt idx="68">
                  <c:v>184</c:v>
                </c:pt>
                <c:pt idx="69">
                  <c:v>186</c:v>
                </c:pt>
                <c:pt idx="70">
                  <c:v>187</c:v>
                </c:pt>
                <c:pt idx="71">
                  <c:v>193</c:v>
                </c:pt>
                <c:pt idx="72">
                  <c:v>194</c:v>
                </c:pt>
                <c:pt idx="73">
                  <c:v>194</c:v>
                </c:pt>
                <c:pt idx="74">
                  <c:v>198</c:v>
                </c:pt>
                <c:pt idx="75">
                  <c:v>198</c:v>
                </c:pt>
                <c:pt idx="76">
                  <c:v>201</c:v>
                </c:pt>
                <c:pt idx="77">
                  <c:v>208</c:v>
                </c:pt>
                <c:pt idx="78">
                  <c:v>208</c:v>
                </c:pt>
                <c:pt idx="79">
                  <c:v>210</c:v>
                </c:pt>
                <c:pt idx="80">
                  <c:v>210</c:v>
                </c:pt>
                <c:pt idx="81">
                  <c:v>210</c:v>
                </c:pt>
                <c:pt idx="82">
                  <c:v>212</c:v>
                </c:pt>
                <c:pt idx="83">
                  <c:v>213</c:v>
                </c:pt>
                <c:pt idx="84">
                  <c:v>213</c:v>
                </c:pt>
                <c:pt idx="85">
                  <c:v>215</c:v>
                </c:pt>
                <c:pt idx="86">
                  <c:v>215</c:v>
                </c:pt>
                <c:pt idx="87">
                  <c:v>215</c:v>
                </c:pt>
                <c:pt idx="88">
                  <c:v>215</c:v>
                </c:pt>
                <c:pt idx="89">
                  <c:v>218</c:v>
                </c:pt>
                <c:pt idx="90">
                  <c:v>218</c:v>
                </c:pt>
                <c:pt idx="91">
                  <c:v>218</c:v>
                </c:pt>
                <c:pt idx="92">
                  <c:v>218</c:v>
                </c:pt>
                <c:pt idx="93">
                  <c:v>218</c:v>
                </c:pt>
                <c:pt idx="94">
                  <c:v>218</c:v>
                </c:pt>
                <c:pt idx="95">
                  <c:v>218</c:v>
                </c:pt>
                <c:pt idx="96">
                  <c:v>219</c:v>
                </c:pt>
                <c:pt idx="97">
                  <c:v>220</c:v>
                </c:pt>
                <c:pt idx="98">
                  <c:v>221</c:v>
                </c:pt>
                <c:pt idx="99">
                  <c:v>221</c:v>
                </c:pt>
                <c:pt idx="100">
                  <c:v>221</c:v>
                </c:pt>
                <c:pt idx="101">
                  <c:v>221</c:v>
                </c:pt>
                <c:pt idx="102">
                  <c:v>221</c:v>
                </c:pt>
                <c:pt idx="103">
                  <c:v>222</c:v>
                </c:pt>
                <c:pt idx="104">
                  <c:v>222</c:v>
                </c:pt>
                <c:pt idx="105">
                  <c:v>222</c:v>
                </c:pt>
                <c:pt idx="106">
                  <c:v>222</c:v>
                </c:pt>
                <c:pt idx="107">
                  <c:v>222</c:v>
                </c:pt>
                <c:pt idx="108">
                  <c:v>223</c:v>
                </c:pt>
                <c:pt idx="109">
                  <c:v>224</c:v>
                </c:pt>
                <c:pt idx="110">
                  <c:v>226</c:v>
                </c:pt>
                <c:pt idx="111">
                  <c:v>226</c:v>
                </c:pt>
                <c:pt idx="112">
                  <c:v>226</c:v>
                </c:pt>
                <c:pt idx="113">
                  <c:v>226</c:v>
                </c:pt>
                <c:pt idx="114">
                  <c:v>226</c:v>
                </c:pt>
                <c:pt idx="115">
                  <c:v>228</c:v>
                </c:pt>
                <c:pt idx="116">
                  <c:v>228</c:v>
                </c:pt>
                <c:pt idx="117">
                  <c:v>229</c:v>
                </c:pt>
                <c:pt idx="118">
                  <c:v>229</c:v>
                </c:pt>
                <c:pt idx="119">
                  <c:v>229</c:v>
                </c:pt>
                <c:pt idx="120">
                  <c:v>230</c:v>
                </c:pt>
                <c:pt idx="121">
                  <c:v>230</c:v>
                </c:pt>
                <c:pt idx="122">
                  <c:v>230</c:v>
                </c:pt>
                <c:pt idx="123">
                  <c:v>230</c:v>
                </c:pt>
                <c:pt idx="124">
                  <c:v>230</c:v>
                </c:pt>
                <c:pt idx="125">
                  <c:v>230</c:v>
                </c:pt>
                <c:pt idx="126">
                  <c:v>230</c:v>
                </c:pt>
                <c:pt idx="127">
                  <c:v>230</c:v>
                </c:pt>
                <c:pt idx="128">
                  <c:v>230</c:v>
                </c:pt>
                <c:pt idx="129">
                  <c:v>230</c:v>
                </c:pt>
                <c:pt idx="130">
                  <c:v>230</c:v>
                </c:pt>
                <c:pt idx="131">
                  <c:v>230</c:v>
                </c:pt>
                <c:pt idx="132">
                  <c:v>230</c:v>
                </c:pt>
                <c:pt idx="133">
                  <c:v>230</c:v>
                </c:pt>
                <c:pt idx="134">
                  <c:v>230</c:v>
                </c:pt>
                <c:pt idx="135">
                  <c:v>230</c:v>
                </c:pt>
                <c:pt idx="136">
                  <c:v>230</c:v>
                </c:pt>
                <c:pt idx="137">
                  <c:v>230</c:v>
                </c:pt>
                <c:pt idx="138">
                  <c:v>231</c:v>
                </c:pt>
                <c:pt idx="139">
                  <c:v>231</c:v>
                </c:pt>
                <c:pt idx="140">
                  <c:v>231</c:v>
                </c:pt>
                <c:pt idx="141">
                  <c:v>231</c:v>
                </c:pt>
                <c:pt idx="142">
                  <c:v>231</c:v>
                </c:pt>
                <c:pt idx="143">
                  <c:v>231</c:v>
                </c:pt>
                <c:pt idx="144">
                  <c:v>231</c:v>
                </c:pt>
                <c:pt idx="145">
                  <c:v>232</c:v>
                </c:pt>
                <c:pt idx="146">
                  <c:v>232</c:v>
                </c:pt>
                <c:pt idx="147">
                  <c:v>232</c:v>
                </c:pt>
                <c:pt idx="148">
                  <c:v>232</c:v>
                </c:pt>
                <c:pt idx="149">
                  <c:v>232</c:v>
                </c:pt>
                <c:pt idx="150">
                  <c:v>232</c:v>
                </c:pt>
                <c:pt idx="151">
                  <c:v>232</c:v>
                </c:pt>
                <c:pt idx="152">
                  <c:v>232</c:v>
                </c:pt>
                <c:pt idx="153">
                  <c:v>232</c:v>
                </c:pt>
                <c:pt idx="154">
                  <c:v>232</c:v>
                </c:pt>
                <c:pt idx="155">
                  <c:v>232</c:v>
                </c:pt>
                <c:pt idx="156">
                  <c:v>232</c:v>
                </c:pt>
                <c:pt idx="157">
                  <c:v>232</c:v>
                </c:pt>
                <c:pt idx="158">
                  <c:v>232</c:v>
                </c:pt>
                <c:pt idx="159">
                  <c:v>232</c:v>
                </c:pt>
                <c:pt idx="160">
                  <c:v>232</c:v>
                </c:pt>
                <c:pt idx="161">
                  <c:v>232</c:v>
                </c:pt>
                <c:pt idx="162">
                  <c:v>232</c:v>
                </c:pt>
                <c:pt idx="163">
                  <c:v>232</c:v>
                </c:pt>
                <c:pt idx="164">
                  <c:v>232</c:v>
                </c:pt>
                <c:pt idx="165">
                  <c:v>232</c:v>
                </c:pt>
                <c:pt idx="166">
                  <c:v>232</c:v>
                </c:pt>
                <c:pt idx="167">
                  <c:v>232</c:v>
                </c:pt>
                <c:pt idx="168">
                  <c:v>232</c:v>
                </c:pt>
                <c:pt idx="169">
                  <c:v>232</c:v>
                </c:pt>
                <c:pt idx="170">
                  <c:v>232</c:v>
                </c:pt>
                <c:pt idx="171">
                  <c:v>232</c:v>
                </c:pt>
                <c:pt idx="172">
                  <c:v>232</c:v>
                </c:pt>
                <c:pt idx="173">
                  <c:v>232</c:v>
                </c:pt>
                <c:pt idx="174">
                  <c:v>232</c:v>
                </c:pt>
                <c:pt idx="175">
                  <c:v>232</c:v>
                </c:pt>
                <c:pt idx="176">
                  <c:v>232</c:v>
                </c:pt>
                <c:pt idx="177">
                  <c:v>233</c:v>
                </c:pt>
                <c:pt idx="178">
                  <c:v>233</c:v>
                </c:pt>
                <c:pt idx="179">
                  <c:v>233</c:v>
                </c:pt>
                <c:pt idx="180">
                  <c:v>233</c:v>
                </c:pt>
                <c:pt idx="181">
                  <c:v>233</c:v>
                </c:pt>
                <c:pt idx="182">
                  <c:v>233</c:v>
                </c:pt>
                <c:pt idx="183">
                  <c:v>233</c:v>
                </c:pt>
                <c:pt idx="184">
                  <c:v>233</c:v>
                </c:pt>
                <c:pt idx="185">
                  <c:v>233</c:v>
                </c:pt>
                <c:pt idx="186">
                  <c:v>233</c:v>
                </c:pt>
                <c:pt idx="187">
                  <c:v>233</c:v>
                </c:pt>
                <c:pt idx="188">
                  <c:v>233</c:v>
                </c:pt>
                <c:pt idx="189">
                  <c:v>233</c:v>
                </c:pt>
                <c:pt idx="190">
                  <c:v>233</c:v>
                </c:pt>
                <c:pt idx="191">
                  <c:v>233</c:v>
                </c:pt>
                <c:pt idx="192">
                  <c:v>235</c:v>
                </c:pt>
                <c:pt idx="193">
                  <c:v>235</c:v>
                </c:pt>
                <c:pt idx="194">
                  <c:v>235</c:v>
                </c:pt>
                <c:pt idx="195">
                  <c:v>235</c:v>
                </c:pt>
                <c:pt idx="196">
                  <c:v>235</c:v>
                </c:pt>
                <c:pt idx="197">
                  <c:v>235</c:v>
                </c:pt>
                <c:pt idx="198">
                  <c:v>235</c:v>
                </c:pt>
                <c:pt idx="199">
                  <c:v>235</c:v>
                </c:pt>
                <c:pt idx="200">
                  <c:v>235</c:v>
                </c:pt>
                <c:pt idx="201">
                  <c:v>235</c:v>
                </c:pt>
                <c:pt idx="202">
                  <c:v>235</c:v>
                </c:pt>
                <c:pt idx="203">
                  <c:v>235</c:v>
                </c:pt>
                <c:pt idx="204">
                  <c:v>235</c:v>
                </c:pt>
                <c:pt idx="205">
                  <c:v>235</c:v>
                </c:pt>
                <c:pt idx="206">
                  <c:v>235</c:v>
                </c:pt>
                <c:pt idx="207">
                  <c:v>236</c:v>
                </c:pt>
                <c:pt idx="208">
                  <c:v>236</c:v>
                </c:pt>
                <c:pt idx="209">
                  <c:v>236</c:v>
                </c:pt>
                <c:pt idx="210">
                  <c:v>236</c:v>
                </c:pt>
                <c:pt idx="211">
                  <c:v>236</c:v>
                </c:pt>
                <c:pt idx="212">
                  <c:v>236</c:v>
                </c:pt>
                <c:pt idx="213">
                  <c:v>236</c:v>
                </c:pt>
                <c:pt idx="214">
                  <c:v>236</c:v>
                </c:pt>
                <c:pt idx="215">
                  <c:v>236</c:v>
                </c:pt>
                <c:pt idx="216">
                  <c:v>236</c:v>
                </c:pt>
                <c:pt idx="217">
                  <c:v>230</c:v>
                </c:pt>
                <c:pt idx="218">
                  <c:v>230</c:v>
                </c:pt>
                <c:pt idx="219">
                  <c:v>230</c:v>
                </c:pt>
                <c:pt idx="220">
                  <c:v>230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2DE-4B1A-8B4B-2CBB885A3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1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nakažených klientů a pracovníků v souvislosti s nemocí Covid-19 ve Zlínském kraji od září 2021</a:t>
            </a:r>
            <a:endParaRPr lang="cs-CZ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Tabulky!$A$229:$A$241</c:f>
              <c:numCache>
                <c:formatCode>m/d/yyyy</c:formatCode>
                <c:ptCount val="13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</c:numCache>
            </c:numRef>
          </c:xVal>
          <c:yVal>
            <c:numRef>
              <c:f>Tabulky!$C$229:$C$241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19</c:v>
                </c:pt>
                <c:pt idx="7">
                  <c:v>32</c:v>
                </c:pt>
                <c:pt idx="8">
                  <c:v>49</c:v>
                </c:pt>
                <c:pt idx="9">
                  <c:v>53</c:v>
                </c:pt>
                <c:pt idx="10">
                  <c:v>64</c:v>
                </c:pt>
                <c:pt idx="11">
                  <c:v>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A6-4591-B65C-9AFB54CB08C7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Tabulky!$A$229:$A$241</c:f>
              <c:numCache>
                <c:formatCode>m/d/yyyy</c:formatCode>
                <c:ptCount val="13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</c:numCache>
            </c:numRef>
          </c:xVal>
          <c:yVal>
            <c:numRef>
              <c:f>Tabulky!$E$229:$E$241</c:f>
              <c:numCache>
                <c:formatCode>General</c:formatCode>
                <c:ptCount val="13"/>
                <c:pt idx="0">
                  <c:v>17</c:v>
                </c:pt>
                <c:pt idx="1">
                  <c:v>14</c:v>
                </c:pt>
                <c:pt idx="2">
                  <c:v>2</c:v>
                </c:pt>
                <c:pt idx="3">
                  <c:v>13</c:v>
                </c:pt>
                <c:pt idx="4">
                  <c:v>11</c:v>
                </c:pt>
                <c:pt idx="5">
                  <c:v>1</c:v>
                </c:pt>
                <c:pt idx="6">
                  <c:v>6</c:v>
                </c:pt>
                <c:pt idx="7">
                  <c:v>17</c:v>
                </c:pt>
                <c:pt idx="8">
                  <c:v>19</c:v>
                </c:pt>
                <c:pt idx="9">
                  <c:v>47</c:v>
                </c:pt>
                <c:pt idx="10">
                  <c:v>64</c:v>
                </c:pt>
                <c:pt idx="11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A6-4591-B65C-9AFB54CB08C7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Tabulky!$A$229:$A$241</c:f>
              <c:numCache>
                <c:formatCode>m/d/yyyy</c:formatCode>
                <c:ptCount val="13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</c:numCache>
            </c:numRef>
          </c:xVal>
          <c:yVal>
            <c:numRef>
              <c:f>Tabulky!$G$229:$G$241</c:f>
              <c:numCache>
                <c:formatCode>General</c:formatCode>
                <c:ptCount val="13"/>
                <c:pt idx="0">
                  <c:v>10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8</c:v>
                </c:pt>
                <c:pt idx="6">
                  <c:v>14</c:v>
                </c:pt>
                <c:pt idx="7">
                  <c:v>27</c:v>
                </c:pt>
                <c:pt idx="8">
                  <c:v>60</c:v>
                </c:pt>
                <c:pt idx="9">
                  <c:v>79</c:v>
                </c:pt>
                <c:pt idx="10">
                  <c:v>120</c:v>
                </c:pt>
                <c:pt idx="11">
                  <c:v>109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1A6-4591-B65C-9AFB54CB08C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45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A1-4459-A2C9-BE0D08B8A6D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A1-4459-A2C9-BE0D08B8A6D3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A1-4459-A2C9-BE0D08B8A6D3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A1-4459-A2C9-BE0D08B8A6D3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64.701524199999994</c:v>
                </c:pt>
                <c:pt idx="1">
                  <c:v>64.132612600000002</c:v>
                </c:pt>
                <c:pt idx="2">
                  <c:v>63.644160200000002</c:v>
                </c:pt>
                <c:pt idx="3">
                  <c:v>62.5648938</c:v>
                </c:pt>
                <c:pt idx="4">
                  <c:v>62.309511800000003</c:v>
                </c:pt>
                <c:pt idx="5">
                  <c:v>62.198281399999999</c:v>
                </c:pt>
                <c:pt idx="6">
                  <c:v>61.559012000000003</c:v>
                </c:pt>
                <c:pt idx="7">
                  <c:v>60.321858900000002</c:v>
                </c:pt>
                <c:pt idx="8">
                  <c:v>60.227098900000001</c:v>
                </c:pt>
                <c:pt idx="9">
                  <c:v>60.0150419</c:v>
                </c:pt>
                <c:pt idx="10">
                  <c:v>59.712046299999997</c:v>
                </c:pt>
                <c:pt idx="11">
                  <c:v>59.7078712</c:v>
                </c:pt>
                <c:pt idx="12">
                  <c:v>58.6839941</c:v>
                </c:pt>
                <c:pt idx="13">
                  <c:v>57.636100200000001</c:v>
                </c:pt>
                <c:pt idx="14">
                  <c:v>57.153913699999997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A1-4459-A2C9-BE0D08B8A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C20812-6129-4F55-9403-EFC66594FE0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16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952D-3789-403B-9A2B-D74B2B51C91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13424-8E6A-4B67-8478-284E287978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24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78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73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6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67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21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05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45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33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4818" y="1484313"/>
            <a:ext cx="2662767" cy="43926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284" y="1484313"/>
            <a:ext cx="7789333" cy="43926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92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63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2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30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8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3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043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27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327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384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0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8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754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4724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260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48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25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4279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285" y="2060575"/>
            <a:ext cx="5226049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3" y="2060575"/>
            <a:ext cx="5226051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1484313"/>
            <a:ext cx="1065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2060575"/>
            <a:ext cx="10655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31" name="Picture 7" descr="hlavick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223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D5B4-4F27-4EEE-86D7-642292AEB753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8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100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-zlinsky.cz/informace-o-koronaviru-covid-19-cl-4886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340768"/>
            <a:ext cx="11737304" cy="5256584"/>
          </a:xfrm>
        </p:spPr>
        <p:txBody>
          <a:bodyPr/>
          <a:lstStyle/>
          <a:p>
            <a:pPr algn="ctr"/>
            <a: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sz="5400" dirty="0" smtClean="0">
                <a:solidFill>
                  <a:srgbClr val="FF0000"/>
                </a:solidFill>
                <a:latin typeface="Arial" panose="020B0604020202020204" pitchFamily="34" charset="0"/>
              </a:rPr>
              <a:t>54. </a:t>
            </a:r>
            <a: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  <a:t>zasedání </a:t>
            </a:r>
            <a:r>
              <a:rPr lang="cs-CZ" sz="5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  <a:t>Krizový štáb Zlínského kraje</a:t>
            </a:r>
            <a:b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Zlín,13:00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h;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9. prosince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2021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místnost 1120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Ing. Robert Pekaj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tajemník KŠ ZK 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412776"/>
            <a:ext cx="10655300" cy="576262"/>
          </a:xfrm>
          <a:solidFill>
            <a:srgbClr val="F3FBA3"/>
          </a:solidFill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Informace ředitele KŘ policie 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2060575"/>
            <a:ext cx="10655300" cy="3816350"/>
          </a:xfrm>
          <a:solidFill>
            <a:schemeClr val="accent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Informace z výsledků kontrol dodržování opatření MZ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Dotazy členů KŠ ZK</a:t>
            </a:r>
          </a:p>
        </p:txBody>
      </p:sp>
    </p:spTree>
    <p:extLst>
      <p:ext uri="{BB962C8B-B14F-4D97-AF65-F5344CB8AC3E}">
        <p14:creationId xmlns:p14="http://schemas.microsoft.com/office/powerpoint/2010/main" val="18579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1362270"/>
          </a:xfrm>
        </p:spPr>
        <p:txBody>
          <a:bodyPr>
            <a:normAutofit fontScale="90000"/>
          </a:bodyPr>
          <a:lstStyle/>
          <a:p>
            <a:pPr lvl="0" algn="r"/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b="1" dirty="0">
                <a:solidFill>
                  <a:srgbClr val="0070C0"/>
                </a:solidFill>
              </a:rPr>
              <a:t>Zařízení – </a:t>
            </a:r>
            <a:r>
              <a:rPr lang="cs-CZ" sz="1800" b="1" dirty="0" smtClean="0">
                <a:solidFill>
                  <a:srgbClr val="0070C0"/>
                </a:solidFill>
              </a:rPr>
              <a:t>62</a:t>
            </a:r>
            <a:r>
              <a:rPr lang="cs-CZ" sz="1800" b="1" dirty="0">
                <a:solidFill>
                  <a:srgbClr val="0070C0"/>
                </a:solidFill>
              </a:rPr>
              <a:t/>
            </a:r>
            <a:br>
              <a:rPr lang="cs-CZ" sz="1800" b="1" dirty="0">
                <a:solidFill>
                  <a:srgbClr val="0070C0"/>
                </a:solidFill>
              </a:rPr>
            </a:br>
            <a:r>
              <a:rPr lang="cs-CZ" sz="1800" b="1" dirty="0">
                <a:solidFill>
                  <a:srgbClr val="0070C0"/>
                </a:solidFill>
              </a:rPr>
              <a:t>Pozitivní klienti – </a:t>
            </a:r>
            <a:r>
              <a:rPr lang="cs-CZ" sz="1800" b="1" dirty="0" smtClean="0">
                <a:solidFill>
                  <a:srgbClr val="0070C0"/>
                </a:solidFill>
              </a:rPr>
              <a:t>54</a:t>
            </a:r>
            <a:r>
              <a:rPr lang="cs-CZ" sz="1800" b="1" dirty="0">
                <a:solidFill>
                  <a:srgbClr val="0070C0"/>
                </a:solidFill>
              </a:rPr>
              <a:t/>
            </a:r>
            <a:br>
              <a:rPr lang="cs-CZ" sz="1800" b="1" dirty="0">
                <a:solidFill>
                  <a:srgbClr val="0070C0"/>
                </a:solidFill>
              </a:rPr>
            </a:br>
            <a:r>
              <a:rPr lang="cs-CZ" sz="1800" b="1" dirty="0">
                <a:solidFill>
                  <a:srgbClr val="0070C0"/>
                </a:solidFill>
              </a:rPr>
              <a:t>Pozitivní pracovníci – </a:t>
            </a:r>
            <a:r>
              <a:rPr lang="cs-CZ" sz="1800" b="1" dirty="0" smtClean="0">
                <a:solidFill>
                  <a:srgbClr val="0070C0"/>
                </a:solidFill>
              </a:rPr>
              <a:t>109</a:t>
            </a:r>
            <a:br>
              <a:rPr lang="cs-CZ" sz="1800" b="1" dirty="0" smtClean="0">
                <a:solidFill>
                  <a:srgbClr val="0070C0"/>
                </a:solidFill>
              </a:rPr>
            </a:br>
            <a:r>
              <a:rPr lang="cs-CZ" sz="1800" b="1" dirty="0" smtClean="0">
                <a:solidFill>
                  <a:srgbClr val="0070C0"/>
                </a:solidFill>
              </a:rPr>
              <a:t>Úmrtí </a:t>
            </a:r>
            <a:r>
              <a:rPr lang="cs-CZ" sz="1800" b="1" dirty="0">
                <a:solidFill>
                  <a:srgbClr val="0070C0"/>
                </a:solidFill>
              </a:rPr>
              <a:t>– nesledováno</a:t>
            </a:r>
            <a:br>
              <a:rPr lang="cs-CZ" sz="1800" b="1" dirty="0">
                <a:solidFill>
                  <a:srgbClr val="0070C0"/>
                </a:solidFill>
              </a:rPr>
            </a:br>
            <a:r>
              <a:rPr lang="cs-CZ" sz="1200" i="1" dirty="0" smtClean="0"/>
              <a:t>Data </a:t>
            </a:r>
            <a:r>
              <a:rPr lang="cs-CZ" sz="1200" i="1" dirty="0"/>
              <a:t>hlášena poskytovateli pobytových služeb na základě dotazníku </a:t>
            </a:r>
            <a:r>
              <a:rPr lang="cs-CZ" sz="1200" i="1" dirty="0" smtClean="0"/>
              <a:t>KÚZK</a:t>
            </a:r>
            <a:endParaRPr lang="cs-CZ" sz="1200" i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271464" y="54868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Sociální služby – Bc. Janečková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49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v pobytových SSL 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13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2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Informace z oblasti sociálních služeb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895" y="1529542"/>
            <a:ext cx="10638905" cy="4647421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Očkování v pobytových zařízeních SSL stále probíhá.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Do průzkumu k povinnosti očkování mezi poskytovateli SSL se ve ZK zapojilo 40 organizací, 80% z nich se vyjádřilo pro povinné očkování pracovníků v SSL.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Personální situace je nejhorší v domovech pro seniory: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Vsetín Jasenka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Rožnov pod Radhoštěm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Valašské Meziříčí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Řeší se pomoc ze strany ČČK a HZS</a:t>
            </a:r>
          </a:p>
        </p:txBody>
      </p:sp>
    </p:spTree>
    <p:extLst>
      <p:ext uri="{BB962C8B-B14F-4D97-AF65-F5344CB8AC3E}">
        <p14:creationId xmlns:p14="http://schemas.microsoft.com/office/powerpoint/2010/main" val="63692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4655840" y="620688"/>
            <a:ext cx="74168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Školství ZK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1702" y="1700809"/>
            <a:ext cx="238544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2444" y="1268760"/>
            <a:ext cx="12052228" cy="4680520"/>
          </a:xfrm>
          <a:solidFill>
            <a:srgbClr val="F3FBA3"/>
          </a:solidFill>
        </p:spPr>
        <p:txBody>
          <a:bodyPr/>
          <a:lstStyle/>
          <a:p>
            <a:r>
              <a:rPr lang="cs-CZ" sz="2000" b="1" dirty="0" smtClean="0"/>
              <a:t>Výsledky </a:t>
            </a:r>
            <a:r>
              <a:rPr lang="cs-CZ" sz="2000" b="1" dirty="0" smtClean="0">
                <a:solidFill>
                  <a:srgbClr val="FF0000"/>
                </a:solidFill>
              </a:rPr>
              <a:t>6.12.2021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dirty="0"/>
              <a:t>Testovaných </a:t>
            </a:r>
            <a:r>
              <a:rPr lang="cs-CZ" sz="2000" b="1" dirty="0"/>
              <a:t>žáků je 40 328</a:t>
            </a:r>
            <a:r>
              <a:rPr lang="cs-CZ" sz="2000" dirty="0"/>
              <a:t>, z toho pozitivní výsledek antigenního cestu je u </a:t>
            </a:r>
            <a:r>
              <a:rPr lang="cs-CZ" sz="2000" b="1" dirty="0">
                <a:solidFill>
                  <a:srgbClr val="FF0000"/>
                </a:solidFill>
              </a:rPr>
              <a:t>405</a:t>
            </a:r>
            <a:r>
              <a:rPr lang="cs-CZ" sz="2000" dirty="0"/>
              <a:t>. </a:t>
            </a:r>
          </a:p>
          <a:p>
            <a:r>
              <a:rPr lang="cs-CZ" sz="2000" dirty="0"/>
              <a:t>Testovaných zaměstnanců je </a:t>
            </a:r>
            <a:r>
              <a:rPr lang="cs-CZ" sz="2000" b="1" dirty="0">
                <a:solidFill>
                  <a:srgbClr val="FF0000"/>
                </a:solidFill>
              </a:rPr>
              <a:t>2 017</a:t>
            </a:r>
            <a:r>
              <a:rPr lang="cs-CZ" sz="2000" dirty="0"/>
              <a:t>, z toho pozitivní výsledek antigenního cestu je </a:t>
            </a:r>
            <a:r>
              <a:rPr lang="cs-CZ" sz="2000" b="1" dirty="0">
                <a:solidFill>
                  <a:srgbClr val="FF0000"/>
                </a:solidFill>
              </a:rPr>
              <a:t>26</a:t>
            </a:r>
            <a:r>
              <a:rPr lang="cs-CZ" sz="2000" dirty="0"/>
              <a:t>.</a:t>
            </a:r>
          </a:p>
          <a:p>
            <a:endParaRPr lang="cs-CZ" sz="2000" b="1" u="sng" dirty="0" smtClean="0"/>
          </a:p>
          <a:p>
            <a:r>
              <a:rPr lang="cs-CZ" sz="2000" b="1" u="sng" dirty="0" smtClean="0"/>
              <a:t>Podle </a:t>
            </a:r>
            <a:r>
              <a:rPr lang="cs-CZ" sz="2000" b="1" u="sng" dirty="0"/>
              <a:t>okresu</a:t>
            </a:r>
            <a:r>
              <a:rPr lang="cs-CZ" sz="2000" b="1" u="sng" dirty="0" smtClean="0"/>
              <a:t>:</a:t>
            </a:r>
          </a:p>
          <a:p>
            <a:endParaRPr lang="cs-CZ" sz="2000" dirty="0" smtClean="0"/>
          </a:p>
          <a:p>
            <a:r>
              <a:rPr lang="cs-CZ" sz="2000" dirty="0" smtClean="0"/>
              <a:t>K </a:t>
            </a:r>
            <a:r>
              <a:rPr lang="cs-CZ" sz="2000" dirty="0"/>
              <a:t>dnešnímu dni ve Zlínském kraji není uzavřena žádná škola</a:t>
            </a:r>
            <a:r>
              <a:rPr lang="cs-CZ" sz="2000" dirty="0" smtClean="0"/>
              <a:t>.</a:t>
            </a:r>
          </a:p>
          <a:p>
            <a:r>
              <a:rPr lang="cs-CZ" sz="2000" b="1" dirty="0" smtClean="0"/>
              <a:t>Clustery:</a:t>
            </a:r>
            <a:endParaRPr lang="cs-CZ" sz="2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2590058"/>
            <a:ext cx="27527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31349" y="2799930"/>
            <a:ext cx="11973955" cy="901082"/>
            <a:chOff x="141043" y="74314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74314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8" y="260176"/>
              <a:ext cx="869201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Aktuální situace OČM a PPL</a:t>
              </a:r>
              <a:endPara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546326" y="4673456"/>
            <a:ext cx="9144000" cy="48967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3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41043" y="102023"/>
            <a:ext cx="12208339" cy="901082"/>
            <a:chOff x="141043" y="102023"/>
            <a:chExt cx="12208339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9821420" y="332709"/>
              <a:ext cx="25279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n-ea"/>
                  <a:cs typeface="+mn-cs"/>
                </a:rPr>
                <a:t>Stav k 25.11.2021</a:t>
              </a:r>
              <a:endPara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207" name="TextovéPole 206"/>
          <p:cNvSpPr txBox="1"/>
          <p:nvPr/>
        </p:nvSpPr>
        <p:spPr>
          <a:xfrm>
            <a:off x="8380280" y="688076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13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4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21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6362927" y="1661779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6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7339446" y="1656885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8901066" y="1654208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8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10502535" y="1659741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9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765071" y="1583228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0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9176834" y="1590922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58,00–59,99</a:t>
            </a:r>
          </a:p>
        </p:txBody>
      </p:sp>
      <p:sp>
        <p:nvSpPr>
          <p:cNvPr id="221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7601528" y="1590924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60,00–61,99</a:t>
            </a:r>
          </a:p>
        </p:txBody>
      </p:sp>
      <p:sp>
        <p:nvSpPr>
          <p:cNvPr id="222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6606251" y="1583228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62,0</a:t>
            </a:r>
          </a:p>
        </p:txBody>
      </p:sp>
      <p:sp>
        <p:nvSpPr>
          <p:cNvPr id="223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059903" y="3200954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390849" y="2599963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15449" y="2599963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390849" y="2599963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059903" y="3200954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476381" y="3970387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13548" y="3970387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476381" y="4034852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579242" y="3286216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02049" y="3286216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579242" y="3286216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356856" y="2789204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37316" y="2003133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37316" y="2003133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271103" y="2003133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156841" y="2048883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763172" y="2379533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763172" y="2379533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41100" y="2379533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8972251" y="3148966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8972251" y="3148966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084392" y="3203033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586403" y="3631420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42263" y="3639737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586403" y="3631420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16705" y="3932955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371402" y="3932955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16705" y="3932955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053762" y="2809998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35493" y="2970124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053762" y="2809998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03494" y="4020296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05394" y="2963886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587865" y="2963886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05394" y="2963886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8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059903" y="3200954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390849" y="2599963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15449" y="2599963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390849" y="2599963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059903" y="3200954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476381" y="3970387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13548" y="3970387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476381" y="4034852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579242" y="3286216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02049" y="3286216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579242" y="3286216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356856" y="2789204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37316" y="2003133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37316" y="2003133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271103" y="2003133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156841" y="2048883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763172" y="2379533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763172" y="2379533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41100" y="2379533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8972251" y="3148966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8972251" y="3148966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084392" y="3203033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586403" y="3631420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42263" y="3639737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586403" y="3631420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16705" y="3932955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371402" y="3932955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16705" y="3932955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053762" y="2809998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35493" y="2970124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053762" y="2809998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03494" y="4020296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05394" y="2963886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587865" y="2963886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05394" y="2963886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778" y="3673350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879" y="4623721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5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650" y="3944289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8583" y="4600795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6488" y="4161041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8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6106" y="4381960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9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19" y="2689632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7297" y="3554553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1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4260" y="39317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2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291" y="3487860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3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559" y="2862599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4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649" y="2388016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695" y="3085620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887" y="3271109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10" name="Tabulka 409"/>
          <p:cNvGraphicFramePr>
            <a:graphicFrameLocks noGrp="1"/>
          </p:cNvGraphicFramePr>
          <p:nvPr>
            <p:extLst/>
          </p:nvPr>
        </p:nvGraphicFramePr>
        <p:xfrm>
          <a:off x="6066023" y="5733646"/>
          <a:ext cx="5917429" cy="9806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168">
                  <a:extLst>
                    <a:ext uri="{9D8B030D-6E8A-4147-A177-3AD203B41FA5}">
                      <a16:colId xmlns:a16="http://schemas.microsoft.com/office/drawing/2014/main" val="3863261940"/>
                    </a:ext>
                  </a:extLst>
                </a:gridCol>
                <a:gridCol w="804397">
                  <a:extLst>
                    <a:ext uri="{9D8B030D-6E8A-4147-A177-3AD203B41FA5}">
                      <a16:colId xmlns:a16="http://schemas.microsoft.com/office/drawing/2014/main" val="609252534"/>
                    </a:ext>
                  </a:extLst>
                </a:gridCol>
                <a:gridCol w="708144">
                  <a:extLst>
                    <a:ext uri="{9D8B030D-6E8A-4147-A177-3AD203B41FA5}">
                      <a16:colId xmlns:a16="http://schemas.microsoft.com/office/drawing/2014/main" val="750120577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4200156215"/>
                    </a:ext>
                  </a:extLst>
                </a:gridCol>
                <a:gridCol w="838773">
                  <a:extLst>
                    <a:ext uri="{9D8B030D-6E8A-4147-A177-3AD203B41FA5}">
                      <a16:colId xmlns:a16="http://schemas.microsoft.com/office/drawing/2014/main" val="4113299860"/>
                    </a:ext>
                  </a:extLst>
                </a:gridCol>
                <a:gridCol w="866273">
                  <a:extLst>
                    <a:ext uri="{9D8B030D-6E8A-4147-A177-3AD203B41FA5}">
                      <a16:colId xmlns:a16="http://schemas.microsoft.com/office/drawing/2014/main" val="2221213503"/>
                    </a:ext>
                  </a:extLst>
                </a:gridCol>
                <a:gridCol w="996902">
                  <a:extLst>
                    <a:ext uri="{9D8B030D-6E8A-4147-A177-3AD203B41FA5}">
                      <a16:colId xmlns:a16="http://schemas.microsoft.com/office/drawing/2014/main" val="3865382780"/>
                    </a:ext>
                  </a:extLst>
                </a:gridCol>
              </a:tblGrid>
              <a:tr h="245599"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30.10.2021</a:t>
                      </a:r>
                      <a:endParaRPr lang="cs-CZ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8.11.2021</a:t>
                      </a:r>
                      <a:endParaRPr lang="cs-CZ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11.112021</a:t>
                      </a:r>
                      <a:endParaRPr lang="cs-CZ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18.11.2021</a:t>
                      </a:r>
                      <a:endParaRPr lang="cs-CZ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25.11.2021</a:t>
                      </a:r>
                      <a:endParaRPr lang="cs-CZ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1.12.2021</a:t>
                      </a:r>
                      <a:endParaRPr lang="cs-CZ" sz="1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49424"/>
                  </a:ext>
                </a:extLst>
              </a:tr>
              <a:tr h="245599"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ČR % oč.</a:t>
                      </a:r>
                      <a:endParaRPr lang="cs-CZ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58,14</a:t>
                      </a:r>
                      <a:endParaRPr lang="cs-CZ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59,06</a:t>
                      </a:r>
                      <a:endParaRPr lang="cs-CZ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59,68</a:t>
                      </a:r>
                      <a:endParaRPr lang="cs-CZ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60,48</a:t>
                      </a:r>
                      <a:endParaRPr lang="cs-CZ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61,59</a:t>
                      </a:r>
                      <a:endParaRPr lang="cs-CZ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62,31</a:t>
                      </a:r>
                      <a:endParaRPr lang="cs-CZ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70422"/>
                  </a:ext>
                </a:extLst>
              </a:tr>
              <a:tr h="205047"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Zlínský % oč.</a:t>
                      </a:r>
                      <a:endParaRPr lang="cs-CZ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54,89</a:t>
                      </a:r>
                      <a:endParaRPr lang="cs-CZ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55,8</a:t>
                      </a:r>
                      <a:endParaRPr lang="cs-CZ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56,36</a:t>
                      </a:r>
                      <a:endParaRPr lang="cs-CZ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57,08</a:t>
                      </a:r>
                      <a:endParaRPr lang="cs-CZ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58,05</a:t>
                      </a:r>
                      <a:endParaRPr lang="cs-CZ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58,68</a:t>
                      </a:r>
                      <a:endParaRPr lang="cs-CZ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92651"/>
                  </a:ext>
                </a:extLst>
              </a:tr>
              <a:tr h="245599"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Rozdíl</a:t>
                      </a:r>
                      <a:endParaRPr lang="cs-CZ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3,25</a:t>
                      </a:r>
                      <a:endParaRPr lang="cs-CZ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3,26</a:t>
                      </a:r>
                      <a:endParaRPr lang="cs-CZ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3,32</a:t>
                      </a:r>
                      <a:endParaRPr lang="cs-CZ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3,4</a:t>
                      </a:r>
                      <a:endParaRPr lang="cs-CZ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3,54</a:t>
                      </a:r>
                      <a:endParaRPr lang="cs-CZ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3,63</a:t>
                      </a:r>
                      <a:endParaRPr lang="cs-CZ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972958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2644683" y="444922"/>
            <a:ext cx="3934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Očkovaní v krajích (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 místa bydliště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205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208" name="Tabulka 207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329 235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896 572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849 703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402 637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6 668 225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342 590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363 839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492 832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314 901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717 376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340 437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687 503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360 368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209" name="Obdélník 208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130 897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 z počáteční fáze vakcinace</a:t>
            </a:r>
          </a:p>
        </p:txBody>
      </p:sp>
    </p:spTree>
    <p:extLst>
      <p:ext uri="{BB962C8B-B14F-4D97-AF65-F5344CB8AC3E}">
        <p14:creationId xmlns:p14="http://schemas.microsoft.com/office/powerpoint/2010/main" val="13448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41043" y="102023"/>
            <a:ext cx="11973955" cy="901082"/>
            <a:chOff x="141043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8" y="260176"/>
              <a:ext cx="869201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93769" y="406547"/>
            <a:ext cx="6965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Očkovací místa ve ZLK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86099" y="1855177"/>
            <a:ext cx="254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Zástupný symbol pro obsah 5"/>
          <p:cNvGraphicFramePr>
            <a:graphicFrameLocks/>
          </p:cNvGraphicFramePr>
          <p:nvPr>
            <p:extLst/>
          </p:nvPr>
        </p:nvGraphicFramePr>
        <p:xfrm>
          <a:off x="779649" y="1199307"/>
          <a:ext cx="10594107" cy="4790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817">
                  <a:extLst>
                    <a:ext uri="{9D8B030D-6E8A-4147-A177-3AD203B41FA5}">
                      <a16:colId xmlns:a16="http://schemas.microsoft.com/office/drawing/2014/main" val="1254063483"/>
                    </a:ext>
                  </a:extLst>
                </a:gridCol>
                <a:gridCol w="1902691">
                  <a:extLst>
                    <a:ext uri="{9D8B030D-6E8A-4147-A177-3AD203B41FA5}">
                      <a16:colId xmlns:a16="http://schemas.microsoft.com/office/drawing/2014/main" val="15296528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80030700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val="846812714"/>
                    </a:ext>
                  </a:extLst>
                </a:gridCol>
                <a:gridCol w="2152072">
                  <a:extLst>
                    <a:ext uri="{9D8B030D-6E8A-4147-A177-3AD203B41FA5}">
                      <a16:colId xmlns:a16="http://schemas.microsoft.com/office/drawing/2014/main" val="4052870116"/>
                    </a:ext>
                  </a:extLst>
                </a:gridCol>
              </a:tblGrid>
              <a:tr h="287944">
                <a:tc>
                  <a:txBody>
                    <a:bodyPr/>
                    <a:lstStyle/>
                    <a:p>
                      <a:r>
                        <a:rPr lang="cs-CZ" dirty="0" smtClean="0"/>
                        <a:t>Nemocnice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Město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Walk</a:t>
                      </a:r>
                      <a:r>
                        <a:rPr lang="cs-CZ" dirty="0" smtClean="0"/>
                        <a:t> 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Aktuální stav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Kapacita za</a:t>
                      </a:r>
                      <a:r>
                        <a:rPr lang="cs-CZ" baseline="0" dirty="0" smtClean="0"/>
                        <a:t> týden/počet dní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3955345"/>
                  </a:ext>
                </a:extLst>
              </a:tr>
              <a:tr h="31607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Krajská nemocnice Tomáše Bati 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cap="all" baseline="0" dirty="0" smtClean="0"/>
                        <a:t>Zlín</a:t>
                      </a:r>
                      <a:endParaRPr lang="cs-CZ" sz="1400" cap="all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3500/7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48313"/>
                  </a:ext>
                </a:extLst>
              </a:tr>
              <a:tr h="339915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Uherskohradišťská nemocnice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cap="all" baseline="0" dirty="0" smtClean="0"/>
                        <a:t>Uherské Hradiště </a:t>
                      </a:r>
                      <a:endParaRPr lang="cs-CZ" sz="1400" cap="all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650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3900/6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131186"/>
                  </a:ext>
                </a:extLst>
              </a:tr>
              <a:tr h="356836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Kroměřížská nemocnice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cap="all" baseline="0" dirty="0" smtClean="0"/>
                        <a:t>Kroměříž</a:t>
                      </a:r>
                      <a:endParaRPr lang="cs-CZ" sz="1400" cap="all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400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2800/7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401066"/>
                  </a:ext>
                </a:extLst>
              </a:tr>
              <a:tr h="31607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Vsetínská nemocnice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cap="all" baseline="0" dirty="0" smtClean="0"/>
                        <a:t>Vsetín</a:t>
                      </a:r>
                      <a:endParaRPr lang="cs-CZ" sz="1400" cap="all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300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2100/7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04288"/>
                  </a:ext>
                </a:extLst>
              </a:tr>
              <a:tr h="294596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Nemocnice AGEL </a:t>
                      </a:r>
                      <a:r>
                        <a:rPr lang="cs-CZ" sz="1400" b="1" dirty="0" err="1" smtClean="0"/>
                        <a:t>ValMez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cap="all" baseline="0" dirty="0" smtClean="0"/>
                        <a:t>Valašské Meziříčí</a:t>
                      </a:r>
                      <a:endParaRPr lang="cs-CZ" sz="1400" cap="all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400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2000/5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45045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IVF Czech Republic s. r. o. (Zdravotní středisko)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cap="all" baseline="0" dirty="0" smtClean="0"/>
                        <a:t>Luhačovice</a:t>
                      </a:r>
                      <a:endParaRPr lang="cs-CZ" sz="1400" cap="all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150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750/5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422391"/>
                  </a:ext>
                </a:extLst>
              </a:tr>
              <a:tr h="381268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IVF Czech Republic s. r. o. (</a:t>
                      </a:r>
                      <a:r>
                        <a:rPr lang="cs-CZ" sz="1100" b="1" dirty="0" smtClean="0"/>
                        <a:t>Klinika reprodukční med. a </a:t>
                      </a:r>
                      <a:r>
                        <a:rPr lang="cs-CZ" sz="1100" b="1" dirty="0" err="1" smtClean="0"/>
                        <a:t>gyn</a:t>
                      </a:r>
                      <a:r>
                        <a:rPr lang="cs-CZ" sz="1100" b="1" dirty="0" smtClean="0"/>
                        <a:t>.)</a:t>
                      </a:r>
                      <a:endParaRPr lang="cs-CZ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cap="all" baseline="0" dirty="0" smtClean="0"/>
                        <a:t>Zlín</a:t>
                      </a:r>
                      <a:endParaRPr lang="cs-CZ" sz="1400" cap="all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150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750/5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86448"/>
                  </a:ext>
                </a:extLst>
              </a:tr>
              <a:tr h="31607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MEDICAL PLUS, s.r.o.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cap="all" baseline="0" dirty="0" smtClean="0"/>
                        <a:t>Uherské Hradiště </a:t>
                      </a:r>
                      <a:endParaRPr lang="cs-CZ" sz="1400" cap="all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1000/5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80081"/>
                  </a:ext>
                </a:extLst>
              </a:tr>
              <a:tr h="31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effectLst/>
                        </a:rPr>
                        <a:t>GHC </a:t>
                      </a:r>
                      <a:r>
                        <a:rPr lang="cs-CZ" sz="1600" b="1" kern="1200" dirty="0" err="1" smtClean="0">
                          <a:effectLst/>
                        </a:rPr>
                        <a:t>Genetics</a:t>
                      </a:r>
                      <a:r>
                        <a:rPr lang="cs-CZ" sz="1600" b="1" kern="1200" dirty="0" smtClean="0">
                          <a:effectLst/>
                        </a:rPr>
                        <a:t> – </a:t>
                      </a:r>
                      <a:r>
                        <a:rPr lang="cs-CZ" sz="1400" b="1" kern="1200" dirty="0" smtClean="0">
                          <a:effectLst/>
                        </a:rPr>
                        <a:t>Očkovací centrum Zlaté Jablko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/>
                        <a:t>ZLÍN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300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2100/7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51776"/>
                  </a:ext>
                </a:extLst>
              </a:tr>
              <a:tr h="31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err="1" smtClean="0"/>
                        <a:t>Avenier</a:t>
                      </a:r>
                      <a:r>
                        <a:rPr lang="cs-CZ" sz="1400" b="1" dirty="0" smtClean="0"/>
                        <a:t> – Zlínská poliklinika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/>
                        <a:t>ZLÍN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250/5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7114"/>
                  </a:ext>
                </a:extLst>
              </a:tr>
              <a:tr h="31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/>
                        <a:t>Nemocnice Vizovice MILOSRDNÍ BRATŘÍ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/>
                        <a:t>VIZOVICE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350/5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07723"/>
                  </a:ext>
                </a:extLst>
              </a:tr>
              <a:tr h="31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/>
                        <a:t>Poliklinika Můj lékař, CZUB zdravotní s.r.o.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/>
                        <a:t>UHERSKÝ BROD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150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750/5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83986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79649" y="5987208"/>
            <a:ext cx="9381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- vše uvádět do systému CFA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- žádost od CŘT připravit kalendáře měsíc dopředu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948889" y="6027003"/>
            <a:ext cx="32214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Celkem za den: 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3320 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Celkem za týden: 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20250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2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3334" y="102023"/>
            <a:ext cx="11973955" cy="901082"/>
            <a:chOff x="113334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13334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8" y="260176"/>
              <a:ext cx="404820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n-ea"/>
                  <a:cs typeface="+mn-cs"/>
                </a:rPr>
                <a:t>Nárůst očkování ve ZLK</a:t>
              </a:r>
              <a:endPara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0" name="Tabulka 9"/>
          <p:cNvGraphicFramePr>
            <a:graphicFrameLocks noGrp="1"/>
          </p:cNvGraphicFramePr>
          <p:nvPr>
            <p:extLst/>
          </p:nvPr>
        </p:nvGraphicFramePr>
        <p:xfrm>
          <a:off x="1009256" y="1381912"/>
          <a:ext cx="1060293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345">
                  <a:extLst>
                    <a:ext uri="{9D8B030D-6E8A-4147-A177-3AD203B41FA5}">
                      <a16:colId xmlns:a16="http://schemas.microsoft.com/office/drawing/2014/main" val="83247159"/>
                    </a:ext>
                  </a:extLst>
                </a:gridCol>
                <a:gridCol w="2131523">
                  <a:extLst>
                    <a:ext uri="{9D8B030D-6E8A-4147-A177-3AD203B41FA5}">
                      <a16:colId xmlns:a16="http://schemas.microsoft.com/office/drawing/2014/main" val="985996737"/>
                    </a:ext>
                  </a:extLst>
                </a:gridCol>
                <a:gridCol w="2203038">
                  <a:extLst>
                    <a:ext uri="{9D8B030D-6E8A-4147-A177-3AD203B41FA5}">
                      <a16:colId xmlns:a16="http://schemas.microsoft.com/office/drawing/2014/main" val="1679163698"/>
                    </a:ext>
                  </a:extLst>
                </a:gridCol>
                <a:gridCol w="2163014">
                  <a:extLst>
                    <a:ext uri="{9D8B030D-6E8A-4147-A177-3AD203B41FA5}">
                      <a16:colId xmlns:a16="http://schemas.microsoft.com/office/drawing/2014/main" val="632673869"/>
                    </a:ext>
                  </a:extLst>
                </a:gridCol>
                <a:gridCol w="2163014">
                  <a:extLst>
                    <a:ext uri="{9D8B030D-6E8A-4147-A177-3AD203B41FA5}">
                      <a16:colId xmlns:a16="http://schemas.microsoft.com/office/drawing/2014/main" val="676895412"/>
                    </a:ext>
                  </a:extLst>
                </a:gridCol>
              </a:tblGrid>
              <a:tr h="717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400" dirty="0" smtClean="0"/>
                        <a:t>KDO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Naočkováno          8-14.11.2021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Naočkováno          15-21.11.2021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Naočkováno          22-28.11.2021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Naočkováno          29.11-5.12.2021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8588"/>
                  </a:ext>
                </a:extLst>
              </a:tr>
              <a:tr h="32652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OČM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13264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(8448)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12161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(6814)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16493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(8709)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23744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(17493)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06257"/>
                  </a:ext>
                </a:extLst>
              </a:tr>
              <a:tr h="41269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 toho VPL a PLDD</a:t>
                      </a:r>
                      <a:endParaRPr lang="cs-CZ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3728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(2877)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3240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(2289)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5220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(3811)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8222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(6776)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92084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33355" y="4216132"/>
            <a:ext cx="1077883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7.12.2021 – ve ZLK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4653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z toho třetí dávka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3748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=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80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Z toho VPL  2005 z toho třetí dávka 1780 =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89%</a:t>
            </a:r>
          </a:p>
        </p:txBody>
      </p:sp>
      <p:sp>
        <p:nvSpPr>
          <p:cNvPr id="2" name="Šipka dolů 1"/>
          <p:cNvSpPr/>
          <p:nvPr/>
        </p:nvSpPr>
        <p:spPr>
          <a:xfrm>
            <a:off x="5946338" y="4844984"/>
            <a:ext cx="728770" cy="8043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7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3334" y="102023"/>
            <a:ext cx="11973955" cy="901082"/>
            <a:chOff x="113334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13334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8" y="260176"/>
              <a:ext cx="801254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5903" y="260176"/>
            <a:ext cx="113342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Aktuální informace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1344" y="977016"/>
            <a:ext cx="1189594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Průběžné plnění úkolů – </a:t>
            </a:r>
            <a:r>
              <a:rPr kumimoji="0" lang="cs-CZ" alt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prodloužení smluv na rozvoz vakcín VPL a PLDD do konce března 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Otevření skupin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55+ (13.12.2021)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Otevření skupiny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50+ (20.12. nebo 27.12.2021)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OČM mohou objednávat vakcínu přímo u </a:t>
            </a:r>
            <a:r>
              <a:rPr kumimoji="0" lang="cs-CZ" alt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Avenieru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(v rozmraženém stavu)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DOČM objednává přes KKOČ </a:t>
            </a:r>
            <a:r>
              <a:rPr kumimoji="0" lang="cs-CZ" altLang="cs-CZ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s měsíčním předstihem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 (zamražený stav)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Aktuálně pojišťovny připravují pokyny pro </a:t>
            </a:r>
            <a:r>
              <a:rPr kumimoji="0" lang="cs-CZ" alt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ambulatní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specialisty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ISIN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S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mlouva s pojišťovnou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O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bjednávka u </a:t>
            </a:r>
            <a:r>
              <a:rPr kumimoji="0" lang="cs-CZ" alt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Avenieru</a:t>
            </a: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8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088" y="476672"/>
            <a:ext cx="3168352" cy="3600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Program jednání: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12144672" cy="6408712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endParaRPr lang="cs-CZ" sz="2400" b="1" dirty="0"/>
          </a:p>
          <a:p>
            <a:pPr marL="0" indent="0" algn="just">
              <a:lnSpc>
                <a:spcPct val="90000"/>
              </a:lnSpc>
            </a:pPr>
            <a:r>
              <a:rPr lang="cs-CZ" sz="2400" b="1" dirty="0"/>
              <a:t>Úvod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Informace o aktuální EPI situaci a predikce vývoje ve 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Informace ředitele KŘ policie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</a:t>
            </a:r>
            <a:r>
              <a:rPr lang="cs-CZ" sz="2400" b="1" dirty="0"/>
              <a:t>o situaci v zařízeních sociálních služeb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Informace z oblasti školství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Průběh vakcinace ve </a:t>
            </a:r>
            <a:r>
              <a:rPr lang="cs-CZ" sz="2400" b="1" dirty="0" smtClean="0"/>
              <a:t>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Informace o situaci v nemocnicích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Různé</a:t>
            </a:r>
            <a:endParaRPr lang="cs-CZ" sz="2400" b="1" dirty="0"/>
          </a:p>
          <a:p>
            <a:pPr marL="0" indent="0" algn="just">
              <a:lnSpc>
                <a:spcPct val="90000"/>
              </a:lnSpc>
            </a:pPr>
            <a:r>
              <a:rPr lang="cs-CZ" sz="2400" b="1" dirty="0"/>
              <a:t>Závěr</a:t>
            </a:r>
          </a:p>
          <a:p>
            <a:pPr marL="0" indent="0" algn="just">
              <a:lnSpc>
                <a:spcPct val="90000"/>
              </a:lnSpc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758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3334" y="102023"/>
            <a:ext cx="11973955" cy="901082"/>
            <a:chOff x="113334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13334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8" y="260176"/>
              <a:ext cx="801254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5903" y="260176"/>
            <a:ext cx="113342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Otázky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7165" y="1403089"/>
            <a:ext cx="1133420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Jaká je aktuální kapacita/den popř. týden v OČM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Jaká je 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aktuální čekací doba na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očkování v OČM?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Které OČM 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bude očkovat děti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	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05" y="1028263"/>
            <a:ext cx="3323581" cy="3323581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509485" y="4567951"/>
          <a:ext cx="944956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8822">
                  <a:extLst>
                    <a:ext uri="{9D8B030D-6E8A-4147-A177-3AD203B41FA5}">
                      <a16:colId xmlns:a16="http://schemas.microsoft.com/office/drawing/2014/main" val="2071061822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1902731098"/>
                    </a:ext>
                  </a:extLst>
                </a:gridCol>
              </a:tblGrid>
              <a:tr h="31458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OČM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Očkování věkové kategorie 5-11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801947"/>
                  </a:ext>
                </a:extLst>
              </a:tr>
              <a:tr h="314580">
                <a:tc>
                  <a:txBody>
                    <a:bodyPr/>
                    <a:lstStyle/>
                    <a:p>
                      <a:r>
                        <a:rPr lang="cs-CZ" alt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KNTB Zlín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05872"/>
                  </a:ext>
                </a:extLst>
              </a:tr>
              <a:tr h="31458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Uherskohradišťská nemocnice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070327"/>
                  </a:ext>
                </a:extLst>
              </a:tr>
              <a:tr h="31458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UH MEDICAL PLUS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32614"/>
                  </a:ext>
                </a:extLst>
              </a:tr>
              <a:tr h="314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IVF Czech Republic - Zlín </a:t>
                      </a: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(Zdravotní středisko)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708301"/>
                  </a:ext>
                </a:extLst>
              </a:tr>
              <a:tr h="314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IVF Czech Republic - Luhačovice </a:t>
                      </a:r>
                      <a:r>
                        <a:rPr lang="pl-PL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(Klinika reprodukční med. a gyn.</a:t>
                      </a: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469602"/>
                  </a:ext>
                </a:extLst>
              </a:tr>
            </a:tbl>
          </a:graphicData>
        </a:graphic>
      </p:graphicFrame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71" y="4943930"/>
            <a:ext cx="351074" cy="35107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71" y="5295004"/>
            <a:ext cx="351074" cy="35107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71" y="5665231"/>
            <a:ext cx="351074" cy="35107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71" y="6035458"/>
            <a:ext cx="351074" cy="35107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71" y="6396652"/>
            <a:ext cx="351074" cy="3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situace v nemocnicích od KKIP – doc. MUDr. </a:t>
            </a:r>
            <a:r>
              <a:rPr lang="cs-CZ" dirty="0" err="1" smtClean="0"/>
              <a:t>Gabrhelík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3" y="2915265"/>
            <a:ext cx="11017250" cy="21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818" y="1"/>
            <a:ext cx="11038993" cy="896492"/>
          </a:xfrm>
        </p:spPr>
        <p:txBody>
          <a:bodyPr/>
          <a:lstStyle/>
          <a:p>
            <a:r>
              <a:rPr lang="cs-CZ" sz="2800" dirty="0"/>
              <a:t>Národní dispečink lůžkové péče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74795" y="2538209"/>
            <a:ext cx="29233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Obsazená lůžka IP C+ pacienty 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.12.2021 0:22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981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/>
          </p:nvPr>
        </p:nvGraphicFramePr>
        <p:xfrm>
          <a:off x="332818" y="984744"/>
          <a:ext cx="9152792" cy="5384403"/>
        </p:xfrm>
        <a:graphic>
          <a:graphicData uri="http://schemas.openxmlformats.org/drawingml/2006/table">
            <a:tbl>
              <a:tblPr/>
              <a:tblGrid>
                <a:gridCol w="1991798">
                  <a:extLst>
                    <a:ext uri="{9D8B030D-6E8A-4147-A177-3AD203B41FA5}">
                      <a16:colId xmlns:a16="http://schemas.microsoft.com/office/drawing/2014/main" val="2550869380"/>
                    </a:ext>
                  </a:extLst>
                </a:gridCol>
                <a:gridCol w="1219470">
                  <a:extLst>
                    <a:ext uri="{9D8B030D-6E8A-4147-A177-3AD203B41FA5}">
                      <a16:colId xmlns:a16="http://schemas.microsoft.com/office/drawing/2014/main" val="3846764792"/>
                    </a:ext>
                  </a:extLst>
                </a:gridCol>
                <a:gridCol w="1128009">
                  <a:extLst>
                    <a:ext uri="{9D8B030D-6E8A-4147-A177-3AD203B41FA5}">
                      <a16:colId xmlns:a16="http://schemas.microsoft.com/office/drawing/2014/main" val="2477586176"/>
                    </a:ext>
                  </a:extLst>
                </a:gridCol>
                <a:gridCol w="1124621">
                  <a:extLst>
                    <a:ext uri="{9D8B030D-6E8A-4147-A177-3AD203B41FA5}">
                      <a16:colId xmlns:a16="http://schemas.microsoft.com/office/drawing/2014/main" val="1773918347"/>
                    </a:ext>
                  </a:extLst>
                </a:gridCol>
                <a:gridCol w="1165270">
                  <a:extLst>
                    <a:ext uri="{9D8B030D-6E8A-4147-A177-3AD203B41FA5}">
                      <a16:colId xmlns:a16="http://schemas.microsoft.com/office/drawing/2014/main" val="3497122890"/>
                    </a:ext>
                  </a:extLst>
                </a:gridCol>
                <a:gridCol w="1168658">
                  <a:extLst>
                    <a:ext uri="{9D8B030D-6E8A-4147-A177-3AD203B41FA5}">
                      <a16:colId xmlns:a16="http://schemas.microsoft.com/office/drawing/2014/main" val="4115568190"/>
                    </a:ext>
                  </a:extLst>
                </a:gridCol>
                <a:gridCol w="1354966">
                  <a:extLst>
                    <a:ext uri="{9D8B030D-6E8A-4147-A177-3AD203B41FA5}">
                      <a16:colId xmlns:a16="http://schemas.microsoft.com/office/drawing/2014/main" val="4288137233"/>
                    </a:ext>
                  </a:extLst>
                </a:gridCol>
              </a:tblGrid>
              <a:tr h="22079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Přehled kapacit lůžek IP (ARO + JIP) v ČR k 8.12. 2021, 11:30 h</a:t>
                      </a: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670487"/>
                  </a:ext>
                </a:extLst>
              </a:tr>
              <a:tr h="184523"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534904"/>
                  </a:ext>
                </a:extLst>
              </a:tr>
              <a:tr h="205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Lůžka IP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483149"/>
                  </a:ext>
                </a:extLst>
              </a:tr>
              <a:tr h="796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kapacita IP lůžek</a:t>
                      </a:r>
                      <a:b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(HFNO+UPV)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 HFNO</a:t>
                      </a:r>
                      <a:b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(JIP)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HFNO pro Covid+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 UPV</a:t>
                      </a:r>
                      <a:b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(ARO)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 pro Covid+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845109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 m. Praha 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875405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789692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277251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475184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325067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07672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187078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161314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994959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73899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981553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07269"/>
                  </a:ext>
                </a:extLst>
              </a:tr>
              <a:tr h="1971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F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219577"/>
                  </a:ext>
                </a:extLst>
              </a:tr>
              <a:tr h="2129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940498"/>
                  </a:ext>
                </a:extLst>
              </a:tr>
              <a:tr h="205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kapacity ČR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3 636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56" marR="6356" marT="6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66994"/>
                  </a:ext>
                </a:extLst>
              </a:tr>
              <a:tr h="268110">
                <a:tc gridSpan="6">
                  <a:txBody>
                    <a:bodyPr/>
                    <a:lstStyle/>
                    <a:p>
                      <a:pPr algn="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Zdroj: Online databáze NDLP ÚZIS </a:t>
                      </a: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760303"/>
                  </a:ext>
                </a:extLst>
              </a:tr>
              <a:tr h="184523"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030503"/>
                  </a:ext>
                </a:extLst>
              </a:tr>
              <a:tr h="7471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Legenda:  </a:t>
                      </a: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100 - 50,1 %</a:t>
                      </a: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50 - 30,1 %</a:t>
                      </a: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30 - 20,1 %</a:t>
                      </a: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20 - 10,1 %</a:t>
                      </a: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10 - 0 %</a:t>
                      </a: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celkových kapacit</a:t>
                      </a: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619726"/>
                  </a:ext>
                </a:extLst>
              </a:tr>
              <a:tr h="197140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Nemocnice s aktualizací starší 48 hod.: </a:t>
                      </a: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7x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6" marR="6356" marT="6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30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4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815546" y="1541611"/>
            <a:ext cx="1105273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 Zlínského kraje k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9.12.2021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15546" y="2133600"/>
            <a:ext cx="11052740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Krajská nemocnice Zlín        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celkem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z toho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165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</a:t>
            </a:r>
            <a:r>
              <a:rPr kumimoji="0" lang="cs-CZ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148</a:t>
            </a:r>
            <a:r>
              <a:rPr kumimoji="0" lang="cs-CZ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17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UPV: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13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15546" y="2971810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Uherskohradišťská nemocnice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z toho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118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109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9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96591" y="3780208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Kroměřížská nemocnice             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z toho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67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</a:t>
            </a:r>
            <a:r>
              <a:rPr kumimoji="0" lang="cs-CZ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53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14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noProof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15546" y="4608503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Vsetínská nemocnice                  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z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toho                 ONP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72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43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9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4                   20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11180A1-D80C-4550-BCD7-C01AA263D6DB}"/>
              </a:ext>
            </a:extLst>
          </p:cNvPr>
          <p:cNvSpPr txBox="1"/>
          <p:nvPr/>
        </p:nvSpPr>
        <p:spPr>
          <a:xfrm>
            <a:off x="796591" y="5726097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 VALMEZ                    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z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68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</a:t>
            </a:r>
            <a:r>
              <a:rPr lang="cs-CZ" sz="20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60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</a:t>
            </a:r>
            <a:r>
              <a:rPr lang="cs-CZ" sz="2000" kern="0" noProof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51784" y="647435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490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3FBA3"/>
          </a:solidFill>
        </p:spPr>
        <p:txBody>
          <a:bodyPr/>
          <a:lstStyle/>
          <a:p>
            <a:r>
              <a:rPr lang="cs-CZ" i="1" dirty="0" smtClean="0">
                <a:solidFill>
                  <a:srgbClr val="FF0000"/>
                </a:solidFill>
              </a:rPr>
              <a:t>Výzva představitelům obcí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1639" y="2420888"/>
            <a:ext cx="10655300" cy="3456037"/>
          </a:xfrm>
          <a:solidFill>
            <a:srgbClr val="DDC1C4"/>
          </a:solidFill>
        </p:spPr>
        <p:txBody>
          <a:bodyPr/>
          <a:lstStyle/>
          <a:p>
            <a:pPr algn="just"/>
            <a:r>
              <a:rPr lang="cs-CZ" dirty="0" smtClean="0"/>
              <a:t>      </a:t>
            </a:r>
            <a:r>
              <a:rPr lang="cs-CZ" sz="1800" b="1" dirty="0" smtClean="0"/>
              <a:t>„</a:t>
            </a:r>
            <a:r>
              <a:rPr lang="cs-CZ" dirty="0" smtClean="0"/>
              <a:t> </a:t>
            </a:r>
            <a:r>
              <a:rPr lang="cs-CZ" sz="1800" b="1" dirty="0" smtClean="0"/>
              <a:t>Hejtman Zlínského kraje z pozice předsedy Krizového štábu Zlínského kraje vyzývá vedení měst a obcí Zlínského kraje, aby vzhledem k aktuální epidemické situaci dodržovali veškerá vládní krizová opatření a mimořádná opatření ministerstva zdravotnictví ve svém správním obvodu.</a:t>
            </a:r>
          </a:p>
          <a:p>
            <a:pPr algn="just"/>
            <a:r>
              <a:rPr lang="cs-CZ" sz="1800" b="1" dirty="0" smtClean="0"/>
              <a:t>     Současně děkuje všem, kteří si uvědomují vážnost situace, přistupují k ní zodpovědně a nehledají mezery v platných nařízeních za účelem jejich obcházení.“ </a:t>
            </a:r>
          </a:p>
          <a:p>
            <a:pPr algn="just"/>
            <a:r>
              <a:rPr lang="cs-CZ" sz="1800" b="1" dirty="0" smtClean="0"/>
              <a:t>     </a:t>
            </a:r>
            <a:r>
              <a:rPr lang="cs-CZ" sz="1800" b="1" i="1" dirty="0" smtClean="0"/>
              <a:t>Vyzýváme vedení statutárního města Zlína, včetně pana primátora, aby upustili od konání veřejných trhů, které navádějí k porušování přijatých opatření v území, včetně konzumace alkoholu. </a:t>
            </a:r>
          </a:p>
          <a:p>
            <a:r>
              <a:rPr lang="cs-CZ" dirty="0" smtClean="0"/>
              <a:t>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5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484313"/>
            <a:ext cx="4125822" cy="4392612"/>
          </a:xfrm>
        </p:spPr>
      </p:pic>
    </p:spTree>
    <p:extLst>
      <p:ext uri="{BB962C8B-B14F-4D97-AF65-F5344CB8AC3E}">
        <p14:creationId xmlns:p14="http://schemas.microsoft.com/office/powerpoint/2010/main" val="32584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dirty="0" smtClean="0"/>
              <a:t>Dotazy, připomínky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395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907717"/>
              </p:ext>
            </p:extLst>
          </p:nvPr>
        </p:nvGraphicFramePr>
        <p:xfrm>
          <a:off x="2639616" y="548680"/>
          <a:ext cx="5040560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3" imgW="4000249" imgH="5667267" progId="AcroExch.Document.DC">
                  <p:embed/>
                </p:oleObj>
              </mc:Choice>
              <mc:Fallback>
                <p:oleObj name="Acrobat Document" r:id="rId3" imgW="4000249" imgH="566726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9616" y="548680"/>
                        <a:ext cx="5040560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56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279131"/>
            <a:ext cx="11953328" cy="288032"/>
          </a:xfrm>
        </p:spPr>
        <p:txBody>
          <a:bodyPr/>
          <a:lstStyle/>
          <a:p>
            <a:r>
              <a:rPr lang="cs-CZ" dirty="0"/>
              <a:t>Úvod: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664" y="1567163"/>
            <a:ext cx="11906000" cy="5102197"/>
          </a:xfrm>
          <a:solidFill>
            <a:srgbClr val="F3FBA3"/>
          </a:solidFill>
        </p:spPr>
        <p:txBody>
          <a:bodyPr/>
          <a:lstStyle/>
          <a:p>
            <a:pPr marL="0" indent="0"/>
            <a:r>
              <a:rPr lang="cs-CZ" sz="1800" b="1" dirty="0"/>
              <a:t>hejtman ZK</a:t>
            </a:r>
          </a:p>
          <a:p>
            <a:pPr marL="0" indent="0" algn="r"/>
            <a:r>
              <a:rPr lang="cs-CZ" sz="1200" dirty="0"/>
              <a:t>Motto Zlínského kraje: </a:t>
            </a:r>
            <a:r>
              <a:rPr lang="cs-CZ" sz="1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  <a:r>
              <a:rPr lang="cs-CZ" sz="1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DOSTANEME OČKOVÁNÍ K LIDEM“</a:t>
            </a:r>
            <a:endParaRPr lang="cs-CZ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Od </a:t>
            </a:r>
            <a:r>
              <a:rPr lang="cs-CZ" sz="1600" b="1" dirty="0">
                <a:solidFill>
                  <a:srgbClr val="333399"/>
                </a:solidFill>
              </a:rPr>
              <a:t>pátku 26. listopadu 2021 00.00 hodin </a:t>
            </a:r>
            <a:r>
              <a:rPr lang="cs-CZ" sz="1600" b="1" dirty="0">
                <a:solidFill>
                  <a:srgbClr val="000000"/>
                </a:solidFill>
              </a:rPr>
              <a:t>platí na území České republiky </a:t>
            </a:r>
            <a:r>
              <a:rPr lang="cs-CZ" sz="1600" b="1" dirty="0">
                <a:solidFill>
                  <a:srgbClr val="FF0000"/>
                </a:solidFill>
              </a:rPr>
              <a:t>nouzový stav</a:t>
            </a:r>
            <a:r>
              <a:rPr lang="cs-CZ" sz="1600" b="1" dirty="0">
                <a:solidFill>
                  <a:srgbClr val="000000"/>
                </a:solidFill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Vláda ho vyhlásila na 30 dnů, tedy </a:t>
            </a:r>
            <a:r>
              <a:rPr lang="cs-CZ" sz="1600" b="1" dirty="0">
                <a:solidFill>
                  <a:srgbClr val="FF0000"/>
                </a:solidFill>
              </a:rPr>
              <a:t>do 25. prosince 23.59 hodin</a:t>
            </a:r>
            <a:r>
              <a:rPr lang="cs-CZ" sz="1600" b="1" dirty="0">
                <a:solidFill>
                  <a:srgbClr val="000000"/>
                </a:solidFill>
              </a:rPr>
              <a:t>.</a:t>
            </a:r>
          </a:p>
          <a:p>
            <a:pPr marL="0" lvl="0" indent="0" algn="just"/>
            <a:r>
              <a:rPr lang="cs-CZ" sz="1200" b="1" i="1" dirty="0">
                <a:solidFill>
                  <a:srgbClr val="000000"/>
                </a:solidFill>
              </a:rPr>
              <a:t>Kromě </a:t>
            </a:r>
            <a:r>
              <a:rPr lang="cs-CZ" sz="1200" b="1" i="1" dirty="0">
                <a:solidFill>
                  <a:srgbClr val="FF0000"/>
                </a:solidFill>
              </a:rPr>
              <a:t>krizových opatření </a:t>
            </a:r>
            <a:r>
              <a:rPr lang="cs-CZ" sz="1200" b="1" i="1" dirty="0">
                <a:solidFill>
                  <a:srgbClr val="000000"/>
                </a:solidFill>
              </a:rPr>
              <a:t>vyhlášených na základě ústavního zákona č. 110/1998 Sb., o bezpečnosti České republiky, </a:t>
            </a:r>
            <a:r>
              <a:rPr lang="cs-CZ" sz="1200" b="1" i="1" dirty="0">
                <a:solidFill>
                  <a:srgbClr val="333399"/>
                </a:solidFill>
              </a:rPr>
              <a:t>nadále platí i mimořádná a ochranná opatření Ministerstva zdravotnictví </a:t>
            </a:r>
            <a:r>
              <a:rPr lang="cs-CZ" sz="1200" b="1" i="1" dirty="0">
                <a:solidFill>
                  <a:srgbClr val="000000"/>
                </a:solidFill>
              </a:rPr>
              <a:t>vyhlášená na základě zákona č. 258/2000 Sb., o ochraně veřejného zdraví, ve znění pozdějších předpisů, a zákona č. 94/2021 Sb., o mimořádných opatřeních při epidemii onemocnění covid-19 (Pandemický zákon).</a:t>
            </a:r>
          </a:p>
          <a:p>
            <a:pPr marL="0" lvl="0" indent="0"/>
            <a:endParaRPr lang="cs-CZ" b="1" dirty="0" smtClean="0">
              <a:solidFill>
                <a:srgbClr val="FF0000"/>
              </a:solidFill>
            </a:endParaRPr>
          </a:p>
          <a:p>
            <a:pPr marL="0" lvl="0" indent="0"/>
            <a:r>
              <a:rPr lang="cs-CZ" b="1" dirty="0" smtClean="0">
                <a:solidFill>
                  <a:srgbClr val="FF0000"/>
                </a:solidFill>
              </a:rPr>
              <a:t>Z činnosti SPS </a:t>
            </a:r>
            <a:r>
              <a:rPr lang="cs-CZ" b="1" dirty="0">
                <a:solidFill>
                  <a:srgbClr val="FF0000"/>
                </a:solidFill>
              </a:rPr>
              <a:t>KŠ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8.12.2021 – KEK KHS ZK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 dnes příjem a distribuce AG testů do škol na testování dne 13.prosince 2021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řešení požadavků nemocnic, ZZS ZK a ZSS na </a:t>
            </a:r>
            <a:r>
              <a:rPr lang="cs-CZ" dirty="0" err="1" smtClean="0">
                <a:solidFill>
                  <a:srgbClr val="000000"/>
                </a:solidFill>
              </a:rPr>
              <a:t>SaP</a:t>
            </a:r>
            <a:r>
              <a:rPr lang="cs-CZ" dirty="0" smtClean="0">
                <a:solidFill>
                  <a:srgbClr val="000000"/>
                </a:solidFill>
              </a:rPr>
              <a:t> AČR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řešení dobrovolné výpomoci členů SDHO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0" indent="0"/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1666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19336" y="1196752"/>
            <a:ext cx="11725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www.kr-zlinsky.cz/informace-o-koronaviru-covid-19-cl-4886.html</a:t>
            </a:r>
            <a:endParaRPr lang="cs-CZ" dirty="0" smtClean="0"/>
          </a:p>
          <a:p>
            <a:endParaRPr lang="cs-CZ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89415"/>
              </p:ext>
            </p:extLst>
          </p:nvPr>
        </p:nvGraphicFramePr>
        <p:xfrm>
          <a:off x="119336" y="1628800"/>
          <a:ext cx="529219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List" r:id="rId4" imgW="5143416" imgH="4276833" progId="Excel.Sheet.12">
                  <p:embed/>
                </p:oleObj>
              </mc:Choice>
              <mc:Fallback>
                <p:oleObj name="List" r:id="rId4" imgW="5143416" imgH="42768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36" y="1628800"/>
                        <a:ext cx="5292192" cy="4276725"/>
                      </a:xfrm>
                      <a:prstGeom prst="rect">
                        <a:avLst/>
                      </a:prstGeom>
                      <a:solidFill>
                        <a:srgbClr val="F3FBA3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938197"/>
              </p:ext>
            </p:extLst>
          </p:nvPr>
        </p:nvGraphicFramePr>
        <p:xfrm>
          <a:off x="5519936" y="1628800"/>
          <a:ext cx="6672064" cy="49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574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357570"/>
            <a:ext cx="4968552" cy="5057775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73272"/>
              </p:ext>
            </p:extLst>
          </p:nvPr>
        </p:nvGraphicFramePr>
        <p:xfrm>
          <a:off x="407368" y="1343089"/>
          <a:ext cx="4472891" cy="3825747"/>
        </p:xfrm>
        <a:graphic>
          <a:graphicData uri="http://schemas.openxmlformats.org/drawingml/2006/table">
            <a:tbl>
              <a:tblPr/>
              <a:tblGrid>
                <a:gridCol w="1285472">
                  <a:extLst>
                    <a:ext uri="{9D8B030D-6E8A-4147-A177-3AD203B41FA5}">
                      <a16:colId xmlns:a16="http://schemas.microsoft.com/office/drawing/2014/main" val="2327824576"/>
                    </a:ext>
                  </a:extLst>
                </a:gridCol>
                <a:gridCol w="1252299">
                  <a:extLst>
                    <a:ext uri="{9D8B030D-6E8A-4147-A177-3AD203B41FA5}">
                      <a16:colId xmlns:a16="http://schemas.microsoft.com/office/drawing/2014/main" val="228240191"/>
                    </a:ext>
                  </a:extLst>
                </a:gridCol>
                <a:gridCol w="1161072">
                  <a:extLst>
                    <a:ext uri="{9D8B030D-6E8A-4147-A177-3AD203B41FA5}">
                      <a16:colId xmlns:a16="http://schemas.microsoft.com/office/drawing/2014/main" val="2280286174"/>
                    </a:ext>
                  </a:extLst>
                </a:gridCol>
                <a:gridCol w="774048">
                  <a:extLst>
                    <a:ext uri="{9D8B030D-6E8A-4147-A177-3AD203B41FA5}">
                      <a16:colId xmlns:a16="http://schemas.microsoft.com/office/drawing/2014/main" val="3602996897"/>
                    </a:ext>
                  </a:extLst>
                </a:gridCol>
              </a:tblGrid>
              <a:tr h="166073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676116"/>
                  </a:ext>
                </a:extLst>
              </a:tr>
              <a:tr h="257413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Počet nakažených na území ORP ve Zlínském kraji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3782"/>
                  </a:ext>
                </a:extLst>
              </a:tr>
              <a:tr h="257413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334529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5B9B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111814"/>
                  </a:ext>
                </a:extLst>
              </a:tr>
              <a:tr h="239145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5B9B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957163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967092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nemocných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obyvatel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nemocných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04548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Uherský Brod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718181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Kroměříž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19164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Vizovice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6482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Rožnov pod Radhoštěm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888257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Uherské Hradiště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89 670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415502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271190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Otrokovice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932123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Bystřice pod Hostýnem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490705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Klobouky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429845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Luhačovice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378000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Holešov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33554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Meziříčí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712779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Vsetín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453178"/>
                  </a:ext>
                </a:extLst>
              </a:tr>
              <a:tr h="1660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Celkový součet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601439"/>
                  </a:ext>
                </a:extLst>
              </a:tr>
            </a:tbl>
          </a:graphicData>
        </a:graphic>
      </p:graphicFrame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988840"/>
            <a:ext cx="1295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9348" y="116632"/>
            <a:ext cx="7443315" cy="792088"/>
          </a:xfrm>
          <a:solidFill>
            <a:srgbClr val="F3FBA3"/>
          </a:solidFill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Informace o nasazení AČR na území ZK</a:t>
            </a:r>
            <a:br>
              <a:rPr lang="cs-CZ" dirty="0" smtClean="0">
                <a:solidFill>
                  <a:schemeClr val="accent2"/>
                </a:solidFill>
              </a:rPr>
            </a:br>
            <a:r>
              <a:rPr lang="cs-CZ" dirty="0" smtClean="0">
                <a:solidFill>
                  <a:schemeClr val="accent2"/>
                </a:solidFill>
              </a:rPr>
              <a:t>k 8. 12. 2021.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19335" y="1052736"/>
            <a:ext cx="11953327" cy="576262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cs-CZ" sz="1600" kern="0" dirty="0">
                <a:solidFill>
                  <a:srgbClr val="333399"/>
                </a:solidFill>
                <a:latin typeface="Arial"/>
              </a:rPr>
              <a:t>POSÍLENÍ ZDRAVOTNICKÝCH ZAŘÍZENÍ A NEMOCNIC - "OPERACE ASISTENCE II"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19336" y="5085184"/>
            <a:ext cx="11953327" cy="576262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cs-CZ" sz="1600" kern="0" dirty="0">
                <a:solidFill>
                  <a:srgbClr val="333399"/>
                </a:solidFill>
                <a:latin typeface="Arial"/>
              </a:rPr>
              <a:t>PODPORA ANTIGENNÍCH ODBĚROVÝCH CENTER "OPERACE – TESTOVÁNÍ II"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08414"/>
              </p:ext>
            </p:extLst>
          </p:nvPr>
        </p:nvGraphicFramePr>
        <p:xfrm>
          <a:off x="1991545" y="1844824"/>
          <a:ext cx="8424935" cy="3390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8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8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libri" panose="020F0502020204030204" pitchFamily="34" charset="0"/>
                        </a:rPr>
                        <a:t>Zdravotnické zařízení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effectLst/>
                          <a:latin typeface="Calibri" panose="020F0502020204030204" pitchFamily="34" charset="0"/>
                        </a:rPr>
                        <a:t>Počet vojáků</a:t>
                      </a:r>
                      <a:endParaRPr lang="cs-CZ" sz="16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>
                          <a:effectLst/>
                          <a:latin typeface="Calibri" panose="020F0502020204030204" pitchFamily="34" charset="0"/>
                        </a:rPr>
                        <a:t>Termín</a:t>
                      </a:r>
                      <a:endParaRPr lang="cs-CZ" sz="16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KNTB Zlín</a:t>
                      </a:r>
                      <a:endParaRPr lang="cs-CZ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cs-CZ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  <a:r>
                        <a:rPr lang="cs-CZ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12. 2021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Vsetín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12. 12. 2021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VALMEZ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13. 12. 2021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Nemocnice Uh.</a:t>
                      </a:r>
                      <a:r>
                        <a:rPr lang="cs-CZ" sz="14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Hradiště</a:t>
                      </a:r>
                      <a:endParaRPr lang="cs-CZ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5. 12. 2021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18. 12. 2021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Kroměříž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7. 12. 2021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21. 12. 2021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1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Nasazeno celkem k 8. 12.</a:t>
                      </a:r>
                      <a:r>
                        <a:rPr lang="cs-CZ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2021</a:t>
                      </a:r>
                      <a:endParaRPr lang="cs-CZ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/>
          </p:nvPr>
        </p:nvGraphicFramePr>
        <p:xfrm>
          <a:off x="1991544" y="5589240"/>
          <a:ext cx="849694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7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kern="1200" dirty="0">
                          <a:latin typeface="Calibri" panose="020F0502020204030204" pitchFamily="34" charset="0"/>
                        </a:rPr>
                        <a:t>Zdravotnické zařízení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kern="1200" dirty="0" smtClean="0">
                          <a:latin typeface="Calibri" panose="020F0502020204030204" pitchFamily="34" charset="0"/>
                        </a:rPr>
                        <a:t>Počet vojáků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kern="1200" dirty="0">
                          <a:latin typeface="Calibri" panose="020F0502020204030204" pitchFamily="34" charset="0"/>
                        </a:rPr>
                        <a:t>Termín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Nemocnice</a:t>
                      </a:r>
                      <a:r>
                        <a:rPr lang="cs-CZ" sz="16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Uh. Hradiště</a:t>
                      </a:r>
                      <a:endParaRPr lang="cs-CZ" sz="16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kern="1200" dirty="0" smtClean="0"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cs-CZ" sz="1600" kern="1200" dirty="0" err="1" smtClean="0">
                          <a:latin typeface="Calibri" panose="020F0502020204030204" pitchFamily="34" charset="0"/>
                        </a:rPr>
                        <a:t>OdT</a:t>
                      </a:r>
                      <a:r>
                        <a:rPr lang="cs-CZ" sz="1600" kern="1200" dirty="0" smtClean="0">
                          <a:latin typeface="Calibri" panose="020F0502020204030204" pitchFamily="34" charset="0"/>
                        </a:rPr>
                        <a:t> (2 vojáci) 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 11. 2021 – 23. 12.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Nemocnice</a:t>
                      </a:r>
                      <a:r>
                        <a:rPr lang="cs-CZ" sz="16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Vsetín</a:t>
                      </a:r>
                      <a:endParaRPr lang="cs-CZ" sz="16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cs-CZ" sz="1600" kern="1200" dirty="0" err="1" smtClean="0">
                          <a:latin typeface="Calibri" panose="020F0502020204030204" pitchFamily="34" charset="0"/>
                        </a:rPr>
                        <a:t>OdT</a:t>
                      </a:r>
                      <a:r>
                        <a:rPr lang="cs-CZ" sz="1600" kern="1200" dirty="0" smtClean="0">
                          <a:latin typeface="Calibri" panose="020F0502020204030204" pitchFamily="34" charset="0"/>
                        </a:rPr>
                        <a:t> (2 vojáci) </a:t>
                      </a:r>
                      <a:endParaRPr lang="cs-CZ" sz="16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 11. 2021 – 23. 12.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9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3792" y="123395"/>
            <a:ext cx="11881320" cy="1066596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Informace o aktuální EPI situaci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0256" y="548680"/>
            <a:ext cx="3672408" cy="641310"/>
          </a:xfrm>
          <a:solidFill>
            <a:srgbClr val="F3FBA3"/>
          </a:solidFill>
        </p:spPr>
        <p:txBody>
          <a:bodyPr/>
          <a:lstStyle/>
          <a:p>
            <a:pPr marL="457200" lvl="1" indent="0">
              <a:buNone/>
            </a:pPr>
            <a:r>
              <a:rPr lang="cs-CZ" sz="1200" b="1" dirty="0">
                <a:solidFill>
                  <a:srgbClr val="FF0000"/>
                </a:solidFill>
              </a:rPr>
              <a:t>Řešené problémy území, predikce vývoje a opatření, Kontrolní činnost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991"/>
            <a:ext cx="12192000" cy="28870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" y="4073002"/>
            <a:ext cx="12177237" cy="27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" y="1268760"/>
            <a:ext cx="6120679" cy="54628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7" y="1268760"/>
            <a:ext cx="602399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060574"/>
            <a:ext cx="8928991" cy="3960713"/>
          </a:xfrm>
        </p:spPr>
      </p:pic>
    </p:spTree>
    <p:extLst>
      <p:ext uri="{BB962C8B-B14F-4D97-AF65-F5344CB8AC3E}">
        <p14:creationId xmlns:p14="http://schemas.microsoft.com/office/powerpoint/2010/main" val="30129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42379</TotalTime>
  <Words>1735</Words>
  <Application>Microsoft Office PowerPoint</Application>
  <PresentationFormat>Širokoúhlá obrazovka</PresentationFormat>
  <Paragraphs>497</Paragraphs>
  <Slides>27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Segoe UI</vt:lpstr>
      <vt:lpstr>Teuton Normal</vt:lpstr>
      <vt:lpstr>Výchozí návrh</vt:lpstr>
      <vt:lpstr>3_Motiv Office</vt:lpstr>
      <vt:lpstr>Motiv Office</vt:lpstr>
      <vt:lpstr>List</vt:lpstr>
      <vt:lpstr>Acrobat Document</vt:lpstr>
      <vt:lpstr>  54. zasedání  Krizový štáb Zlínského kraje   Zlín,13:00 h; 9. prosince 2021 místnost 1120 Ing. Robert Pekaj tajemník KŠ ZK   </vt:lpstr>
      <vt:lpstr>Program jednání:</vt:lpstr>
      <vt:lpstr>Úvod:</vt:lpstr>
      <vt:lpstr>Prezentace aplikace PowerPoint</vt:lpstr>
      <vt:lpstr>Prezentace aplikace PowerPoint</vt:lpstr>
      <vt:lpstr>Informace o nasazení AČR na území ZK k 8. 12. 2021.</vt:lpstr>
      <vt:lpstr>Informace o aktuální EPI situaci    </vt:lpstr>
      <vt:lpstr>Prezentace aplikace PowerPoint</vt:lpstr>
      <vt:lpstr>Prezentace aplikace PowerPoint</vt:lpstr>
      <vt:lpstr>Informace ředitele KŘ policie ZK</vt:lpstr>
      <vt:lpstr> Zařízení – 62 Pozitivní klienti – 54 Pozitivní pracovníci – 109 Úmrtí – nesledováno Data hlášena poskytovateli pobytových služeb na základě dotazníku KÚZK</vt:lpstr>
      <vt:lpstr>Situace v pobytových SSL </vt:lpstr>
      <vt:lpstr>Informace z oblasti sociálních služeb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Hodnocení situace v nemocnicích od KKIP – doc. MUDr. Gabrhelík</vt:lpstr>
      <vt:lpstr>Národní dispečink lůžkové péče</vt:lpstr>
      <vt:lpstr>Nemocnice Zlínského kraje k 9.12.2021</vt:lpstr>
      <vt:lpstr>Výzva představitelům obcí</vt:lpstr>
      <vt:lpstr>Prezentace aplikace PowerPoint</vt:lpstr>
      <vt:lpstr>Dotazy, připomínky</vt:lpstr>
      <vt:lpstr>Prezentace aplikace PowerPoint</vt:lpstr>
    </vt:vector>
  </TitlesOfParts>
  <Company>Zlínský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zakutny</dc:creator>
  <cp:lastModifiedBy>Reková Martina</cp:lastModifiedBy>
  <cp:revision>1351</cp:revision>
  <cp:lastPrinted>2021-12-09T11:49:50Z</cp:lastPrinted>
  <dcterms:created xsi:type="dcterms:W3CDTF">2006-03-17T09:59:38Z</dcterms:created>
  <dcterms:modified xsi:type="dcterms:W3CDTF">2021-12-09T11:50:15Z</dcterms:modified>
</cp:coreProperties>
</file>