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7" r:id="rId2"/>
    <p:sldId id="258" r:id="rId3"/>
    <p:sldId id="332" r:id="rId4"/>
    <p:sldId id="434" r:id="rId5"/>
    <p:sldId id="424" r:id="rId6"/>
    <p:sldId id="426" r:id="rId7"/>
    <p:sldId id="423" r:id="rId8"/>
    <p:sldId id="425" r:id="rId9"/>
    <p:sldId id="427" r:id="rId10"/>
    <p:sldId id="428" r:id="rId11"/>
    <p:sldId id="431" r:id="rId12"/>
    <p:sldId id="429" r:id="rId13"/>
    <p:sldId id="430" r:id="rId14"/>
    <p:sldId id="432" r:id="rId15"/>
    <p:sldId id="433" r:id="rId16"/>
    <p:sldId id="435" r:id="rId17"/>
    <p:sldId id="265" r:id="rId18"/>
  </p:sldIdLst>
  <p:sldSz cx="12192000" cy="6858000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va Kočičková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FBA3"/>
    <a:srgbClr val="CCFFCC"/>
    <a:srgbClr val="DDC1C4"/>
    <a:srgbClr val="F6491A"/>
    <a:srgbClr val="FF6600"/>
    <a:srgbClr val="7EB14F"/>
    <a:srgbClr val="51ED03"/>
    <a:srgbClr val="48ED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Střední styl 4 – zvýraznění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0A1B5D5-9B99-4C35-A422-299274C87663}" styleName="Střední styl 1 – zvýraznění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AF606853-7671-496A-8E4F-DF71F8EC918B}" styleName="Tmavý styl 1 – zvýraznění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Tmavý styl 2 – zvýraznění 1/zvýraznění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Tmavý styl 2 – zvýraznění 5/zvýraznění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Tmavý styl 2 – zvýraznění 3/zvýraznění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284E427A-3D55-4303-BF80-6455036E1DE7}" styleName="Styl s motivem 1 – zvýraznění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07" autoAdjust="0"/>
    <p:restoredTop sz="91744" autoAdjust="0"/>
  </p:normalViewPr>
  <p:slideViewPr>
    <p:cSldViewPr>
      <p:cViewPr varScale="1">
        <p:scale>
          <a:sx n="100" d="100"/>
          <a:sy n="100" d="100"/>
        </p:scale>
        <p:origin x="96" y="77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cs-CZ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CC20812-6129-4F55-9403-EFC66594FE04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81661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51952D-3789-403B-9A2B-D74B2B51C916}" type="datetimeFigureOut">
              <a:rPr lang="cs-CZ" smtClean="0"/>
              <a:pPr/>
              <a:t>27.02.2022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213424-8E6A-4B67-8478-284E287978E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4248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904818" y="1484313"/>
            <a:ext cx="2662767" cy="4392612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912284" y="1484313"/>
            <a:ext cx="7789333" cy="4392612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912285" y="2060575"/>
            <a:ext cx="5226049" cy="3816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41533" y="2060575"/>
            <a:ext cx="5226051" cy="3816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2285" y="1484313"/>
            <a:ext cx="10655300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2285" y="2060575"/>
            <a:ext cx="10655300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</p:txBody>
      </p:sp>
      <p:pic>
        <p:nvPicPr>
          <p:cNvPr id="1031" name="Picture 7" descr="hlavicka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1"/>
            <a:ext cx="12192000" cy="1223963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rtl="0" fontAlgn="base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hyperlink" Target="http://www.pbzk.cz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bzk.cz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ubytovaniukrajina@suz.cz" TargetMode="External"/><Relationship Id="rId2" Type="http://schemas.openxmlformats.org/officeDocument/2006/relationships/hyperlink" Target="mailto:ukrajina@mvcr.cz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uz.cz/ubytovani-pro-ukrajinske-rodiny/" TargetMode="External"/><Relationship Id="rId5" Type="http://schemas.openxmlformats.org/officeDocument/2006/relationships/hyperlink" Target="http://www.integracnicentra.cz/zlinsky-kraj/" TargetMode="External"/><Relationship Id="rId4" Type="http://schemas.openxmlformats.org/officeDocument/2006/relationships/hyperlink" Target="mailto:lavrovicova@khkzk.cz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551384" y="1268760"/>
            <a:ext cx="11233248" cy="5589240"/>
          </a:xfrm>
        </p:spPr>
        <p:txBody>
          <a:bodyPr/>
          <a:lstStyle/>
          <a:p>
            <a:pPr algn="ctr"/>
            <a:r>
              <a:rPr lang="cs-CZ" sz="5400" dirty="0" smtClean="0">
                <a:solidFill>
                  <a:schemeClr val="accent2"/>
                </a:solidFill>
                <a:latin typeface="Arial" panose="020B0604020202020204" pitchFamily="34" charset="0"/>
              </a:rPr>
              <a:t/>
            </a:r>
            <a:br>
              <a:rPr lang="cs-CZ" sz="5400" dirty="0" smtClean="0">
                <a:solidFill>
                  <a:schemeClr val="accent2"/>
                </a:solidFill>
                <a:latin typeface="Arial" panose="020B0604020202020204" pitchFamily="34" charset="0"/>
              </a:rPr>
            </a:br>
            <a:r>
              <a:rPr lang="cs-CZ" sz="5400" dirty="0" smtClean="0">
                <a:solidFill>
                  <a:schemeClr val="accent2"/>
                </a:solidFill>
                <a:latin typeface="Arial" panose="020B0604020202020204" pitchFamily="34" charset="0"/>
              </a:rPr>
              <a:t/>
            </a:r>
            <a:br>
              <a:rPr lang="cs-CZ" sz="5400" dirty="0" smtClean="0">
                <a:solidFill>
                  <a:schemeClr val="accent2"/>
                </a:solidFill>
                <a:latin typeface="Arial" panose="020B0604020202020204" pitchFamily="34" charset="0"/>
              </a:rPr>
            </a:br>
            <a:r>
              <a:rPr lang="cs-CZ" sz="5400" dirty="0" smtClean="0">
                <a:solidFill>
                  <a:schemeClr val="accent2"/>
                </a:solidFill>
                <a:latin typeface="Arial" panose="020B0604020202020204" pitchFamily="34" charset="0"/>
              </a:rPr>
              <a:t>Porada </a:t>
            </a:r>
            <a:r>
              <a:rPr lang="cs-CZ" sz="5400" dirty="0" smtClean="0">
                <a:solidFill>
                  <a:schemeClr val="accent2"/>
                </a:solidFill>
                <a:latin typeface="Arial" panose="020B0604020202020204" pitchFamily="34" charset="0"/>
              </a:rPr>
              <a:t>hejtmana</a:t>
            </a:r>
            <a:br>
              <a:rPr lang="cs-CZ" sz="5400" dirty="0" smtClean="0">
                <a:solidFill>
                  <a:schemeClr val="accent2"/>
                </a:solidFill>
                <a:latin typeface="Arial" panose="020B0604020202020204" pitchFamily="34" charset="0"/>
              </a:rPr>
            </a:br>
            <a:r>
              <a:rPr lang="cs-CZ" sz="5400" dirty="0" smtClean="0">
                <a:solidFill>
                  <a:schemeClr val="accent2"/>
                </a:solidFill>
                <a:latin typeface="Arial" panose="020B0604020202020204" pitchFamily="34" charset="0"/>
              </a:rPr>
              <a:t> se starosty ORP ZK</a:t>
            </a:r>
            <a:r>
              <a:rPr lang="cs-CZ" sz="2800" dirty="0">
                <a:solidFill>
                  <a:schemeClr val="accent2"/>
                </a:solidFill>
                <a:latin typeface="Arial" panose="020B0604020202020204" pitchFamily="34" charset="0"/>
              </a:rPr>
              <a:t/>
            </a:r>
            <a:br>
              <a:rPr lang="cs-CZ" sz="2800" dirty="0">
                <a:solidFill>
                  <a:schemeClr val="accent2"/>
                </a:solidFill>
                <a:latin typeface="Arial" panose="020B0604020202020204" pitchFamily="34" charset="0"/>
              </a:rPr>
            </a:br>
            <a:r>
              <a:rPr lang="cs-CZ" sz="2800" dirty="0">
                <a:solidFill>
                  <a:schemeClr val="accent2"/>
                </a:solidFill>
                <a:latin typeface="Arial" panose="020B0604020202020204" pitchFamily="34" charset="0"/>
              </a:rPr>
              <a:t/>
            </a:r>
            <a:br>
              <a:rPr lang="cs-CZ" sz="2800" dirty="0">
                <a:solidFill>
                  <a:schemeClr val="accent2"/>
                </a:solidFill>
                <a:latin typeface="Arial" panose="020B0604020202020204" pitchFamily="34" charset="0"/>
              </a:rPr>
            </a:br>
            <a:r>
              <a:rPr lang="cs-CZ" sz="28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cs-CZ" sz="28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cs-CZ" sz="2800" dirty="0" smtClean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cs-CZ" sz="2800" dirty="0" smtClean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cs-CZ" sz="1600" dirty="0" smtClean="0">
                <a:solidFill>
                  <a:schemeClr val="tx1"/>
                </a:solidFill>
                <a:latin typeface="Arial" panose="020B0604020202020204" pitchFamily="34" charset="0"/>
              </a:rPr>
              <a:t>Zlín,</a:t>
            </a:r>
            <a:br>
              <a:rPr lang="cs-CZ" sz="1600" dirty="0" smtClean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cs-CZ" sz="1600" dirty="0" smtClean="0">
                <a:solidFill>
                  <a:schemeClr val="tx1"/>
                </a:solidFill>
                <a:latin typeface="Arial" panose="020B0604020202020204" pitchFamily="34" charset="0"/>
              </a:rPr>
              <a:t>17:30 </a:t>
            </a:r>
            <a:r>
              <a:rPr lang="cs-CZ" sz="1600" dirty="0" smtClean="0">
                <a:solidFill>
                  <a:schemeClr val="tx1"/>
                </a:solidFill>
                <a:latin typeface="Arial" panose="020B0604020202020204" pitchFamily="34" charset="0"/>
              </a:rPr>
              <a:t>h; </a:t>
            </a:r>
            <a:br>
              <a:rPr lang="cs-CZ" sz="1600" dirty="0" smtClean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cs-CZ" sz="1600" dirty="0" smtClean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cs-CZ" sz="1600" dirty="0" smtClean="0">
                <a:solidFill>
                  <a:schemeClr val="tx1"/>
                </a:solidFill>
                <a:latin typeface="Arial" panose="020B0604020202020204" pitchFamily="34" charset="0"/>
              </a:rPr>
              <a:t>27. února 2022</a:t>
            </a:r>
            <a:r>
              <a:rPr lang="cs-CZ" sz="1600" dirty="0" smtClean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cs-CZ" sz="1600" dirty="0" smtClean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cs-CZ" sz="1600" dirty="0" smtClean="0">
                <a:solidFill>
                  <a:schemeClr val="tx1"/>
                </a:solidFill>
                <a:latin typeface="Arial" panose="020B0604020202020204" pitchFamily="34" charset="0"/>
              </a:rPr>
              <a:t>místnost </a:t>
            </a:r>
            <a:r>
              <a:rPr lang="cs-CZ" sz="1600" dirty="0" smtClean="0">
                <a:solidFill>
                  <a:schemeClr val="tx1"/>
                </a:solidFill>
                <a:latin typeface="Arial" panose="020B0604020202020204" pitchFamily="34" charset="0"/>
              </a:rPr>
              <a:t>1120_WEBEX</a:t>
            </a:r>
            <a:r>
              <a:rPr lang="cs-CZ" sz="1600" dirty="0" smtClean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cs-CZ" sz="1600" dirty="0" smtClean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cs-CZ" sz="1600" dirty="0" smtClean="0">
                <a:solidFill>
                  <a:schemeClr val="tx1"/>
                </a:solidFill>
                <a:latin typeface="Arial" panose="020B0604020202020204" pitchFamily="34" charset="0"/>
              </a:rPr>
              <a:t>Ing. Robert Pekaj</a:t>
            </a:r>
            <a:br>
              <a:rPr lang="cs-CZ" sz="1600" dirty="0" smtClean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cs-CZ" sz="1600" dirty="0" smtClean="0">
                <a:solidFill>
                  <a:schemeClr val="tx1"/>
                </a:solidFill>
                <a:latin typeface="Arial" panose="020B0604020202020204" pitchFamily="34" charset="0"/>
              </a:rPr>
              <a:t>tajemník KŠ ZK </a:t>
            </a:r>
            <a:br>
              <a:rPr lang="cs-CZ" sz="1600" dirty="0" smtClean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cs-CZ" sz="2800" dirty="0" smtClean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cs-CZ" sz="2800" dirty="0" smtClean="0">
                <a:solidFill>
                  <a:schemeClr val="tx1"/>
                </a:solidFill>
                <a:latin typeface="Arial" panose="020B0604020202020204" pitchFamily="34" charset="0"/>
              </a:rPr>
            </a:br>
            <a:endParaRPr lang="cs-CZ" sz="2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4725" y="1268760"/>
            <a:ext cx="1057275" cy="2438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5586804"/>
              </p:ext>
            </p:extLst>
          </p:nvPr>
        </p:nvGraphicFramePr>
        <p:xfrm>
          <a:off x="1847528" y="1268760"/>
          <a:ext cx="7992887" cy="5373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4" name="Acrobat Document" r:id="rId3" imgW="8019924" imgH="5667267" progId="AcroExch.Document.DC">
                  <p:embed/>
                </p:oleObj>
              </mc:Choice>
              <mc:Fallback>
                <p:oleObj name="Acrobat Document" r:id="rId3" imgW="8019924" imgH="5667267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47528" y="1268760"/>
                        <a:ext cx="7992887" cy="53736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9747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15681" y="1412776"/>
            <a:ext cx="5090438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420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2285" y="1195978"/>
            <a:ext cx="10655300" cy="576262"/>
          </a:xfrm>
        </p:spPr>
        <p:txBody>
          <a:bodyPr/>
          <a:lstStyle/>
          <a:p>
            <a:r>
              <a:rPr lang="cs-CZ" dirty="0" smtClean="0">
                <a:solidFill>
                  <a:schemeClr val="accent2"/>
                </a:solidFill>
              </a:rPr>
              <a:t>2. Pomoc pro uprchlíky z Ukrajiny</a:t>
            </a:r>
            <a:endParaRPr lang="cs-CZ" dirty="0">
              <a:solidFill>
                <a:schemeClr val="accent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2285" y="2060574"/>
            <a:ext cx="10655300" cy="4192203"/>
          </a:xfrm>
          <a:solidFill>
            <a:srgbClr val="F3FBA3"/>
          </a:solidFill>
        </p:spPr>
        <p:txBody>
          <a:bodyPr/>
          <a:lstStyle/>
          <a:p>
            <a:endParaRPr lang="cs-CZ" dirty="0"/>
          </a:p>
          <a:p>
            <a:r>
              <a:rPr lang="cs-CZ" b="1" dirty="0"/>
              <a:t>Potravinová banka Zlínského kraje, </a:t>
            </a:r>
            <a:r>
              <a:rPr lang="cs-CZ" b="1" dirty="0" err="1"/>
              <a:t>z.s</a:t>
            </a:r>
            <a:r>
              <a:rPr lang="cs-CZ" b="1" dirty="0"/>
              <a:t>., </a:t>
            </a:r>
          </a:p>
          <a:p>
            <a:r>
              <a:rPr lang="cs-CZ" dirty="0" smtClean="0"/>
              <a:t>Kontaktní </a:t>
            </a:r>
            <a:r>
              <a:rPr lang="cs-CZ" dirty="0"/>
              <a:t>osoba </a:t>
            </a:r>
          </a:p>
          <a:p>
            <a:r>
              <a:rPr lang="cs-CZ" dirty="0" smtClean="0"/>
              <a:t>Pavlína </a:t>
            </a:r>
            <a:r>
              <a:rPr lang="cs-CZ" dirty="0" err="1"/>
              <a:t>Miklicová</a:t>
            </a:r>
            <a:endParaRPr lang="cs-CZ" dirty="0"/>
          </a:p>
          <a:p>
            <a:r>
              <a:rPr lang="cs-CZ" dirty="0"/>
              <a:t>koordinátorka potravinové pomoci</a:t>
            </a:r>
          </a:p>
          <a:p>
            <a:r>
              <a:rPr lang="cs-CZ" dirty="0"/>
              <a:t>739 075 338</a:t>
            </a:r>
          </a:p>
          <a:p>
            <a:endParaRPr lang="cs-CZ" dirty="0"/>
          </a:p>
          <a:p>
            <a:r>
              <a:rPr lang="cs-CZ" b="1" dirty="0"/>
              <a:t>Kovářová Vendula</a:t>
            </a:r>
          </a:p>
          <a:p>
            <a:r>
              <a:rPr lang="cs-CZ" dirty="0"/>
              <a:t>Ředitelka Potravinové banky ZLK</a:t>
            </a:r>
          </a:p>
          <a:p>
            <a:r>
              <a:rPr lang="cs-CZ" dirty="0"/>
              <a:t>732 749 669</a:t>
            </a:r>
          </a:p>
          <a:p>
            <a:r>
              <a:rPr lang="cs-CZ" dirty="0" smtClean="0">
                <a:hlinkClick r:id="rId2"/>
              </a:rPr>
              <a:t>www.pbzk.cz</a:t>
            </a:r>
            <a:endParaRPr lang="cs-CZ" dirty="0" smtClean="0"/>
          </a:p>
          <a:p>
            <a:endParaRPr lang="cs-CZ" b="1" dirty="0" smtClean="0"/>
          </a:p>
          <a:p>
            <a:r>
              <a:rPr lang="cs-CZ" b="1" dirty="0" smtClean="0"/>
              <a:t>Hana </a:t>
            </a:r>
            <a:r>
              <a:rPr lang="cs-CZ" b="1" dirty="0"/>
              <a:t>Ančincová</a:t>
            </a:r>
          </a:p>
          <a:p>
            <a:r>
              <a:rPr lang="cs-CZ" dirty="0"/>
              <a:t>735 744 108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5840" y="2060979"/>
            <a:ext cx="4017907" cy="421147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8864" y="2060573"/>
            <a:ext cx="2383604" cy="2333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506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Co se vybírá?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</a:rPr>
              <a:t/>
            </a:r>
            <a:br>
              <a:rPr lang="cs-CZ" dirty="0"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2285" y="2060574"/>
            <a:ext cx="10655300" cy="4680793"/>
          </a:xfrm>
          <a:solidFill>
            <a:srgbClr val="F3FBA3"/>
          </a:solidFill>
        </p:spPr>
        <p:txBody>
          <a:bodyPr/>
          <a:lstStyle/>
          <a:p>
            <a:pPr>
              <a:spcAft>
                <a:spcPts val="0"/>
              </a:spcAft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cs-CZ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Trvanlivé potraviny</a:t>
            </a:r>
            <a:endParaRPr lang="cs-CZ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</a:rPr>
              <a:t>Konzervy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</a:rPr>
              <a:t>(zeleninové, masové, rybí, hotová jídla aj.), těstoviny, rýže, luštěniny, instantní polévky, trvanlivé mléko, olej, cukr, sirup, dětská výživa, cukrovinky, čaj, med, káva, dětské kaše, dětská výživa, piškoty, cereálie, vody, aj. </a:t>
            </a:r>
          </a:p>
          <a:p>
            <a:pPr>
              <a:spcAft>
                <a:spcPts val="0"/>
              </a:spcAft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r>
              <a:rPr lang="cs-CZ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Drogerie</a:t>
            </a:r>
            <a:endParaRPr lang="cs-CZ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</a:rPr>
              <a:t>Šampony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</a:rPr>
              <a:t>, sprchové gely, mýdla,  kartáčky, pasty, vlhčené ubrousky, dámské hygienické potřeby, pleny, prací prostředky, prostředky na mytí nádobí,  toaletní papíry, papírové kapesníčky, houbičky na nádobí, atd. </a:t>
            </a:r>
          </a:p>
          <a:p>
            <a:pPr>
              <a:spcAft>
                <a:spcPts val="0"/>
              </a:spcAft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r>
              <a:rPr lang="cs-CZ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Banánové </a:t>
            </a: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</a:rPr>
              <a:t>krabice 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</a:rPr>
              <a:t>Čerstvé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</a:rPr>
              <a:t>věci se zajišťují v danou chvíli přes obchodní řetězce. </a:t>
            </a:r>
          </a:p>
          <a:p>
            <a:pPr>
              <a:spcAft>
                <a:spcPts val="0"/>
              </a:spcAft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</a:rPr>
              <a:t>Nejlíp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</a:rPr>
              <a:t>plnit do banánových krabic a třídit potraviny a drogerii. </a:t>
            </a:r>
          </a:p>
          <a:p>
            <a:pPr>
              <a:spcAft>
                <a:spcPts val="0"/>
              </a:spcAft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</a:rPr>
              <a:t>Pokud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</a:rPr>
              <a:t>bude na území Vaší obce a města potřeba, Potravinová banka je schopná zajistit konkrétní pomoc. </a:t>
            </a:r>
          </a:p>
          <a:p>
            <a:pPr>
              <a:spcAft>
                <a:spcPts val="0"/>
              </a:spcAft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</a:rPr>
              <a:t>Vybrané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</a:rPr>
              <a:t>věci sveze do skladu. </a:t>
            </a:r>
          </a:p>
          <a:p>
            <a:pPr>
              <a:spcAft>
                <a:spcPts val="0"/>
              </a:spcAft>
            </a:pPr>
            <a:r>
              <a:rPr lang="cs-CZ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Aktuální </a:t>
            </a: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</a:rPr>
              <a:t>informace najdete na našem webu 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www.pbzk.cz</a:t>
            </a:r>
            <a:endParaRPr lang="cs-CZ" dirty="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</a:rPr>
              <a:t>Pokud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</a:rPr>
              <a:t>chcete sbírku uspořádat, kontaktujte nás!</a:t>
            </a:r>
          </a:p>
          <a:p>
            <a:pPr>
              <a:spcAft>
                <a:spcPts val="0"/>
              </a:spcAft>
            </a:pP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</a:rPr>
              <a:t>Potřebujete-li potravinovou pomoc pro uprchlíky, kontaktujte nás!</a:t>
            </a:r>
          </a:p>
          <a:p>
            <a:pPr>
              <a:spcAft>
                <a:spcPts val="0"/>
              </a:spcAft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</a:rPr>
              <a:t>Kontakt: +420 739 075 338, info@pbzk.cz</a:t>
            </a:r>
          </a:p>
        </p:txBody>
      </p:sp>
    </p:spTree>
    <p:extLst>
      <p:ext uri="{BB962C8B-B14F-4D97-AF65-F5344CB8AC3E}">
        <p14:creationId xmlns:p14="http://schemas.microsoft.com/office/powerpoint/2010/main" val="259723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27648" y="1268760"/>
            <a:ext cx="4896544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635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2"/>
                </a:solidFill>
              </a:rPr>
              <a:t>3. Nejbližší úkoly pro území</a:t>
            </a:r>
            <a:endParaRPr lang="cs-CZ" dirty="0">
              <a:solidFill>
                <a:schemeClr val="accent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solidFill>
            <a:srgbClr val="F3FBA3"/>
          </a:solidFill>
        </p:spPr>
        <p:txBody>
          <a:bodyPr/>
          <a:lstStyle/>
          <a:p>
            <a:pPr marL="457200" indent="-457200">
              <a:buFontTx/>
              <a:buAutoNum type="arabicPeriod"/>
            </a:pPr>
            <a:r>
              <a:rPr lang="cs-CZ" sz="2000" dirty="0" smtClean="0"/>
              <a:t>Nastavení toku informací a legislativního rámce</a:t>
            </a:r>
          </a:p>
          <a:p>
            <a:pPr marL="457200" indent="-457200">
              <a:buFontTx/>
              <a:buAutoNum type="arabicPeriod"/>
            </a:pPr>
            <a:r>
              <a:rPr lang="cs-CZ" sz="2000" dirty="0" smtClean="0"/>
              <a:t>Zřízení </a:t>
            </a:r>
            <a:r>
              <a:rPr lang="cs-CZ" sz="2000" b="1" dirty="0"/>
              <a:t>Krajského asistenčního </a:t>
            </a:r>
            <a:r>
              <a:rPr lang="cs-CZ" sz="2000" b="1" dirty="0" smtClean="0"/>
              <a:t>centra pro pomoc Ukrajině </a:t>
            </a:r>
            <a:r>
              <a:rPr lang="cs-CZ" sz="2000" dirty="0" smtClean="0"/>
              <a:t>(KACPU)</a:t>
            </a:r>
          </a:p>
          <a:p>
            <a:pPr marL="457200" indent="-457200">
              <a:buFontTx/>
              <a:buAutoNum type="arabicPeriod"/>
            </a:pPr>
            <a:r>
              <a:rPr lang="cs-CZ" sz="2000" dirty="0" smtClean="0"/>
              <a:t>Stanovení personálního obsazení KACPU</a:t>
            </a:r>
          </a:p>
          <a:p>
            <a:pPr marL="457200" indent="-457200">
              <a:buFontTx/>
              <a:buAutoNum type="arabicPeriod"/>
            </a:pPr>
            <a:r>
              <a:rPr lang="cs-CZ" sz="2000" dirty="0" smtClean="0"/>
              <a:t>Vytvoření </a:t>
            </a:r>
            <a:r>
              <a:rPr lang="cs-CZ" sz="2000" b="1" dirty="0" smtClean="0"/>
              <a:t>skladovacích prostor</a:t>
            </a:r>
            <a:r>
              <a:rPr lang="cs-CZ" sz="2000" dirty="0" smtClean="0"/>
              <a:t> pro koordinaci humanitární pomoci Ukrajině</a:t>
            </a:r>
          </a:p>
          <a:p>
            <a:pPr marL="457200" indent="-457200">
              <a:buFontTx/>
              <a:buAutoNum type="arabicPeriod"/>
            </a:pPr>
            <a:r>
              <a:rPr lang="cs-CZ" sz="2000" dirty="0" smtClean="0"/>
              <a:t>Vznik </a:t>
            </a:r>
            <a:r>
              <a:rPr lang="cs-CZ" sz="2000" b="1" dirty="0" smtClean="0"/>
              <a:t>Databáze ubytování, humanitární pomoci a nabídek dopravy </a:t>
            </a:r>
            <a:r>
              <a:rPr lang="cs-CZ" sz="2000" dirty="0" smtClean="0"/>
              <a:t>ve formátu poptávky a nabídky</a:t>
            </a:r>
            <a:endParaRPr lang="cs-CZ" sz="2000" dirty="0"/>
          </a:p>
          <a:p>
            <a:pPr marL="457200" indent="-457200">
              <a:buAutoNum type="arabicPeriod"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4037817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2"/>
                </a:solidFill>
              </a:rPr>
              <a:t>Dotazy</a:t>
            </a:r>
            <a:endParaRPr lang="cs-CZ" dirty="0">
              <a:solidFill>
                <a:schemeClr val="accent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1394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08214" y="1412777"/>
            <a:ext cx="7991475" cy="4464149"/>
          </a:xfrm>
        </p:spPr>
        <p:txBody>
          <a:bodyPr anchor="ctr"/>
          <a:lstStyle/>
          <a:p>
            <a:pPr algn="ctr"/>
            <a:r>
              <a:rPr lang="cs-CZ" sz="8000" b="1" dirty="0"/>
              <a:t>Děkuji za účast</a:t>
            </a:r>
          </a:p>
        </p:txBody>
      </p:sp>
    </p:spTree>
    <p:extLst>
      <p:ext uri="{BB962C8B-B14F-4D97-AF65-F5344CB8AC3E}">
        <p14:creationId xmlns:p14="http://schemas.microsoft.com/office/powerpoint/2010/main" val="1046523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88088" y="476672"/>
            <a:ext cx="3168352" cy="360039"/>
          </a:xfrm>
        </p:spPr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Program jednání: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68760"/>
            <a:ext cx="12144672" cy="6408712"/>
          </a:xfrm>
        </p:spPr>
        <p:txBody>
          <a:bodyPr/>
          <a:lstStyle/>
          <a:p>
            <a:pPr marL="0" indent="0" algn="just">
              <a:lnSpc>
                <a:spcPct val="90000"/>
              </a:lnSpc>
            </a:pPr>
            <a:endParaRPr lang="cs-CZ" sz="2400" b="1" dirty="0" smtClean="0"/>
          </a:p>
          <a:p>
            <a:pPr marL="0" indent="0" algn="just">
              <a:lnSpc>
                <a:spcPct val="90000"/>
              </a:lnSpc>
            </a:pPr>
            <a:r>
              <a:rPr lang="cs-CZ" sz="2400" b="1" dirty="0" smtClean="0"/>
              <a:t>Úvod</a:t>
            </a:r>
          </a:p>
          <a:p>
            <a:pPr marL="457200" indent="-457200" algn="just">
              <a:lnSpc>
                <a:spcPct val="90000"/>
              </a:lnSpc>
              <a:buAutoNum type="arabicPeriod"/>
            </a:pPr>
            <a:r>
              <a:rPr lang="cs-CZ" sz="2400" b="1" dirty="0" smtClean="0"/>
              <a:t>Základní informace -  tajemník BR ZK</a:t>
            </a:r>
            <a:endParaRPr lang="cs-CZ" sz="2400" b="1" dirty="0" smtClean="0"/>
          </a:p>
          <a:p>
            <a:pPr marL="457200" indent="-457200" algn="just">
              <a:lnSpc>
                <a:spcPct val="90000"/>
              </a:lnSpc>
              <a:buAutoNum type="arabicPeriod"/>
            </a:pPr>
            <a:r>
              <a:rPr lang="cs-CZ" sz="2400" b="1" dirty="0" smtClean="0"/>
              <a:t>Informace o </a:t>
            </a:r>
            <a:r>
              <a:rPr lang="cs-CZ" sz="2400" b="1" dirty="0" smtClean="0"/>
              <a:t>způsobu sběru humanitární pomoci – st. náměstkyně hejtmana</a:t>
            </a:r>
          </a:p>
          <a:p>
            <a:pPr marL="457200" indent="-457200" algn="just">
              <a:lnSpc>
                <a:spcPct val="90000"/>
              </a:lnSpc>
              <a:buAutoNum type="arabicPeriod"/>
            </a:pPr>
            <a:r>
              <a:rPr lang="cs-CZ" sz="2400" b="1" dirty="0" smtClean="0"/>
              <a:t>Nejbližší úkoly pro území – hejtman ZK</a:t>
            </a:r>
          </a:p>
          <a:p>
            <a:pPr marL="457200" indent="-457200" algn="just">
              <a:lnSpc>
                <a:spcPct val="90000"/>
              </a:lnSpc>
              <a:buAutoNum type="arabicPeriod"/>
            </a:pPr>
            <a:r>
              <a:rPr lang="cs-CZ" sz="2400" b="1" dirty="0" smtClean="0"/>
              <a:t>Diskuze</a:t>
            </a:r>
            <a:endParaRPr lang="cs-CZ" sz="2400" b="1" dirty="0" smtClean="0"/>
          </a:p>
          <a:p>
            <a:pPr marL="457200" indent="-457200" algn="just">
              <a:lnSpc>
                <a:spcPct val="90000"/>
              </a:lnSpc>
              <a:buAutoNum type="arabicPeriod"/>
            </a:pPr>
            <a:r>
              <a:rPr lang="cs-CZ" sz="2400" b="1" dirty="0" smtClean="0"/>
              <a:t>Různé</a:t>
            </a:r>
            <a:endParaRPr lang="cs-CZ" sz="2400" b="1" dirty="0" smtClean="0"/>
          </a:p>
          <a:p>
            <a:pPr marL="0" indent="0" algn="just">
              <a:lnSpc>
                <a:spcPct val="90000"/>
              </a:lnSpc>
            </a:pPr>
            <a:r>
              <a:rPr lang="cs-CZ" sz="2400" b="1" dirty="0" smtClean="0"/>
              <a:t>Závěr</a:t>
            </a:r>
          </a:p>
          <a:p>
            <a:pPr marL="0" indent="0" algn="just">
              <a:lnSpc>
                <a:spcPct val="90000"/>
              </a:lnSpc>
            </a:pPr>
            <a:endParaRPr lang="cs-CZ" sz="24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9336" y="1340768"/>
            <a:ext cx="11953328" cy="288032"/>
          </a:xfrm>
        </p:spPr>
        <p:txBody>
          <a:bodyPr/>
          <a:lstStyle/>
          <a:p>
            <a:r>
              <a:rPr lang="cs-CZ" dirty="0" smtClean="0">
                <a:solidFill>
                  <a:schemeClr val="tx2"/>
                </a:solidFill>
              </a:rPr>
              <a:t>Úvod: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5008" y="2996952"/>
            <a:ext cx="11761984" cy="2160240"/>
          </a:xfrm>
          <a:solidFill>
            <a:srgbClr val="F3FBA3"/>
          </a:solidFill>
        </p:spPr>
        <p:txBody>
          <a:bodyPr/>
          <a:lstStyle/>
          <a:p>
            <a:pPr marL="0" indent="0"/>
            <a:r>
              <a:rPr lang="cs-CZ" sz="1800" b="1" dirty="0" smtClean="0">
                <a:solidFill>
                  <a:schemeClr val="accent2"/>
                </a:solidFill>
              </a:rPr>
              <a:t>Úvodní slovo hejtmana </a:t>
            </a:r>
            <a:r>
              <a:rPr lang="cs-CZ" sz="1800" b="1" dirty="0" smtClean="0">
                <a:solidFill>
                  <a:schemeClr val="accent2"/>
                </a:solidFill>
              </a:rPr>
              <a:t>ZK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2000" dirty="0" smtClean="0"/>
              <a:t>V </a:t>
            </a:r>
            <a:r>
              <a:rPr lang="cs-CZ" sz="2000" dirty="0"/>
              <a:t>tuto chvíli nečelíme větší vlně příchodů, ale musíme být připraveni pomoci, pokud to bude potřeba</a:t>
            </a:r>
            <a:r>
              <a:rPr lang="cs-CZ" sz="2000" dirty="0" smtClean="0"/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2000" dirty="0" smtClean="0"/>
              <a:t>Jestliže </a:t>
            </a:r>
            <a:r>
              <a:rPr lang="cs-CZ" sz="2000" dirty="0"/>
              <a:t>k nám větší množství občanů Ukrajiny přijde, budeme schopni jim poskytnout základní pomoc jako ubytování, stravu nebo sociální a materiální </a:t>
            </a:r>
            <a:r>
              <a:rPr lang="cs-CZ" sz="2000" dirty="0" smtClean="0"/>
              <a:t>asistenci</a:t>
            </a:r>
            <a:r>
              <a:rPr lang="cs-CZ" sz="2000" dirty="0"/>
              <a:t>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287846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solidFill>
            <a:srgbClr val="FFC000"/>
          </a:solidFill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2000" b="1" dirty="0" smtClean="0">
                <a:solidFill>
                  <a:srgbClr val="FF0000"/>
                </a:solidFill>
              </a:rPr>
              <a:t>Vláda rozhoduje o řešení vzniklé KS na základě podkladů MV ČR </a:t>
            </a:r>
            <a:r>
              <a:rPr lang="cs-CZ" sz="2000" b="1" dirty="0" smtClean="0">
                <a:solidFill>
                  <a:srgbClr val="FF0000"/>
                </a:solidFill>
              </a:rPr>
              <a:t>a </a:t>
            </a:r>
            <a:r>
              <a:rPr lang="cs-CZ" sz="2000" b="1" dirty="0" smtClean="0">
                <a:solidFill>
                  <a:srgbClr val="FF0000"/>
                </a:solidFill>
              </a:rPr>
              <a:t>MZV ČR</a:t>
            </a:r>
            <a:endParaRPr lang="cs-CZ" sz="2000" b="1" dirty="0" smtClean="0">
              <a:solidFill>
                <a:srgbClr val="FF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 smtClean="0"/>
              <a:t>Typový plán „Migrační vlna velkého rozsahu“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 smtClean="0"/>
              <a:t>V KHP ZK existuje  „Karta opatření“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 smtClean="0"/>
              <a:t>Realizace opatření nařizuje MV ČR – spolupracuje PČR, KVV, HZS, KÚ, obce, PO a PFO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 smtClean="0"/>
              <a:t>(výběr vhodných objektů, smluvní zajištění, logistické zabezpečení, vyžádání věcných prostředků, personální zajištění, zdravotní prohlídky, zajištění veřejného pořádku, vyžádání </a:t>
            </a:r>
            <a:r>
              <a:rPr lang="cs-CZ" sz="2000" dirty="0" smtClean="0"/>
              <a:t>finančních </a:t>
            </a:r>
            <a:r>
              <a:rPr lang="cs-CZ" sz="2000" dirty="0" smtClean="0"/>
              <a:t>prostředků – VPS)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b="1" dirty="0" smtClean="0">
                <a:solidFill>
                  <a:srgbClr val="FF0000"/>
                </a:solidFill>
              </a:rPr>
              <a:t>Nastavení komunikace a jednotného řízení KŠ krajů ze strany ÚKŠ a MV ČR </a:t>
            </a:r>
            <a:r>
              <a:rPr lang="cs-CZ" sz="2000" dirty="0" smtClean="0"/>
              <a:t>– Odbor azylové a migrační politiky</a:t>
            </a:r>
            <a:endParaRPr lang="cs-CZ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2000" b="1" dirty="0" smtClean="0">
                <a:solidFill>
                  <a:srgbClr val="FF0000"/>
                </a:solidFill>
              </a:rPr>
              <a:t>Nastavení komunikace a řízen ze strany KŠ ZK </a:t>
            </a:r>
            <a:r>
              <a:rPr lang="cs-CZ" sz="2000" b="1" dirty="0" smtClean="0">
                <a:solidFill>
                  <a:srgbClr val="FF0000"/>
                </a:solidFill>
              </a:rPr>
              <a:t>s ORP, obcemi, </a:t>
            </a:r>
            <a:r>
              <a:rPr lang="cs-CZ" sz="2000" b="1" dirty="0" smtClean="0">
                <a:solidFill>
                  <a:srgbClr val="FF0000"/>
                </a:solidFill>
              </a:rPr>
              <a:t>PO, PFO</a:t>
            </a:r>
          </a:p>
          <a:p>
            <a:pPr>
              <a:buFont typeface="Arial" panose="020B0604020202020204" pitchFamily="34" charset="0"/>
              <a:buChar char="•"/>
            </a:pP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695400" y="1412776"/>
            <a:ext cx="11017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Východiska: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433779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9336" y="1340768"/>
            <a:ext cx="11953328" cy="288032"/>
          </a:xfrm>
        </p:spPr>
        <p:txBody>
          <a:bodyPr/>
          <a:lstStyle/>
          <a:p>
            <a:r>
              <a:rPr lang="cs-CZ" dirty="0" smtClean="0">
                <a:solidFill>
                  <a:schemeClr val="tx2"/>
                </a:solidFill>
              </a:rPr>
              <a:t>Základní informace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1344" y="1700808"/>
            <a:ext cx="11761984" cy="5040560"/>
          </a:xfrm>
          <a:solidFill>
            <a:srgbClr val="F3FBA3"/>
          </a:solidFill>
        </p:spPr>
        <p:txBody>
          <a:bodyPr/>
          <a:lstStyle/>
          <a:p>
            <a:pPr marL="0" indent="0"/>
            <a:r>
              <a:rPr lang="cs-CZ" sz="2000" dirty="0"/>
              <a:t>Ministerstvo vnitra v souvislosti s vojenským útokem Ruska na Ukrajinu </a:t>
            </a:r>
            <a:r>
              <a:rPr lang="cs-CZ" sz="2000" dirty="0" smtClean="0"/>
              <a:t>připravilo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 smtClean="0"/>
              <a:t>„ </a:t>
            </a:r>
            <a:r>
              <a:rPr lang="cs-CZ" sz="2000" b="1" dirty="0" smtClean="0"/>
              <a:t>Plán krizové připravenosti na příliv migrantů z Ukrajiny</a:t>
            </a:r>
            <a:r>
              <a:rPr lang="cs-CZ" sz="2000" dirty="0" smtClean="0"/>
              <a:t>“</a:t>
            </a:r>
          </a:p>
          <a:p>
            <a:pPr marL="0" indent="0"/>
            <a:r>
              <a:rPr lang="cs-CZ" sz="2000" u="sng" dirty="0" smtClean="0"/>
              <a:t>Obsahuje 4 stupně připravenosti na </a:t>
            </a:r>
            <a:r>
              <a:rPr lang="cs-CZ" sz="2000" u="sng" dirty="0"/>
              <a:t>migrační </a:t>
            </a:r>
            <a:r>
              <a:rPr lang="cs-CZ" sz="2000" u="sng" dirty="0" smtClean="0"/>
              <a:t>vlnu</a:t>
            </a:r>
            <a:r>
              <a:rPr lang="cs-CZ" sz="2000" u="sng" dirty="0"/>
              <a:t>:</a:t>
            </a:r>
            <a:endParaRPr lang="cs-CZ" sz="2000" u="sng" dirty="0" smtClean="0"/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1600" dirty="0" smtClean="0"/>
              <a:t>tzv</a:t>
            </a:r>
            <a:r>
              <a:rPr lang="cs-CZ" sz="1600" dirty="0"/>
              <a:t>. </a:t>
            </a:r>
            <a:r>
              <a:rPr lang="cs-CZ" sz="1600" b="1" dirty="0" smtClean="0">
                <a:solidFill>
                  <a:srgbClr val="00B050"/>
                </a:solidFill>
              </a:rPr>
              <a:t>Zelený </a:t>
            </a:r>
            <a:r>
              <a:rPr lang="cs-CZ" sz="1600" b="1" dirty="0">
                <a:solidFill>
                  <a:srgbClr val="00B050"/>
                </a:solidFill>
              </a:rPr>
              <a:t>stupeň </a:t>
            </a:r>
            <a:r>
              <a:rPr lang="cs-CZ" sz="1600" dirty="0"/>
              <a:t>reaguje na situaci, kdy zatím neevidujeme přesun zásadní vlny uprchlíků na naše </a:t>
            </a:r>
            <a:r>
              <a:rPr lang="cs-CZ" sz="1600" dirty="0" smtClean="0"/>
              <a:t>území (</a:t>
            </a:r>
            <a:r>
              <a:rPr lang="cs-CZ" sz="1600" b="1" dirty="0" smtClean="0"/>
              <a:t>do 1000 osob</a:t>
            </a:r>
            <a:r>
              <a:rPr lang="cs-CZ" sz="1600" dirty="0" smtClean="0"/>
              <a:t>) </a:t>
            </a:r>
            <a:r>
              <a:rPr lang="cs-CZ" sz="1600" dirty="0"/>
              <a:t>a je třeba pomoci primárně těm, kteří už u nás žijí. K tomu slouží speciální web Ministerstva vnitra, telefonní infolinka i e-mailové adresy určené k pobytovým informacím i k žádostem o nabídky pomoci (viz níže</a:t>
            </a:r>
            <a:r>
              <a:rPr lang="cs-CZ" sz="1600" dirty="0" smtClean="0"/>
              <a:t>).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1600" b="1" dirty="0" smtClean="0">
                <a:solidFill>
                  <a:srgbClr val="FFC000"/>
                </a:solidFill>
              </a:rPr>
              <a:t>Oranžový stupeň </a:t>
            </a:r>
            <a:r>
              <a:rPr lang="cs-CZ" sz="1600" b="1" dirty="0" smtClean="0"/>
              <a:t>– </a:t>
            </a:r>
            <a:r>
              <a:rPr lang="cs-CZ" sz="1600" dirty="0" smtClean="0"/>
              <a:t>komunita již není schopna se postarat, jsou potřeba dodatečné ubytovací kapacity (</a:t>
            </a:r>
            <a:r>
              <a:rPr lang="cs-CZ" sz="1600" b="1" dirty="0" smtClean="0"/>
              <a:t>do 5000 osob</a:t>
            </a:r>
            <a:r>
              <a:rPr lang="cs-CZ" sz="1600" dirty="0" smtClean="0"/>
              <a:t>)</a:t>
            </a:r>
          </a:p>
          <a:p>
            <a:pPr marL="0" indent="0" algn="just"/>
            <a:r>
              <a:rPr lang="cs-CZ" sz="1600" i="1" dirty="0" smtClean="0"/>
              <a:t>Činnosti jsou vykonávány ve standartním zákonným režimu </a:t>
            </a:r>
            <a:r>
              <a:rPr lang="cs-CZ" sz="2000" i="1" dirty="0" smtClean="0"/>
              <a:t>– </a:t>
            </a:r>
            <a:r>
              <a:rPr lang="cs-CZ" sz="1600" i="1" dirty="0" smtClean="0"/>
              <a:t>koordinace hejtmanem dle 239/2000 Sb. §11, písm. c)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1600" dirty="0"/>
              <a:t>Nově příchozí Ukrajinci mohou do ČR vstoupit v rámci bezvízového styku, nepotřebují tedy po dobu 3 měsíců k pobytu žádné vízum. </a:t>
            </a:r>
            <a:r>
              <a:rPr lang="cs-CZ" sz="1600" b="1" dirty="0">
                <a:solidFill>
                  <a:srgbClr val="FF0000"/>
                </a:solidFill>
              </a:rPr>
              <a:t>Povinností každého cizince, který přijíždí do ČR, je se zaregistrovat na Policii ČR – na oddělení pobytu cizinců odboru cizinecké policie </a:t>
            </a:r>
            <a:r>
              <a:rPr lang="cs-CZ" sz="1200" dirty="0"/>
              <a:t>(v případě ubytování v hotelech nebo jiných ubytovacích zařízeních tuto povinnost vyřizuje ubytovatel)</a:t>
            </a:r>
            <a:r>
              <a:rPr lang="cs-CZ" sz="1600" dirty="0"/>
              <a:t>. </a:t>
            </a:r>
            <a:endParaRPr lang="cs-CZ" sz="1600" dirty="0" smtClean="0"/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1600" dirty="0" smtClean="0"/>
              <a:t>Pro </a:t>
            </a:r>
            <a:r>
              <a:rPr lang="cs-CZ" sz="1600" dirty="0"/>
              <a:t>ty, </a:t>
            </a:r>
            <a:r>
              <a:rPr lang="cs-CZ" sz="1600" dirty="0" smtClean="0"/>
              <a:t>kteří zázemí </a:t>
            </a:r>
            <a:r>
              <a:rPr lang="cs-CZ" sz="1600" dirty="0"/>
              <a:t>nemají (nemají prostředky pro zajištění ubytování, nemají na území rodinu nebo známé), je připravena pomoc v rámci </a:t>
            </a:r>
            <a:r>
              <a:rPr lang="cs-CZ" sz="1600" dirty="0" smtClean="0"/>
              <a:t>schváleného </a:t>
            </a:r>
            <a:r>
              <a:rPr lang="cs-CZ" sz="1600" b="1" dirty="0"/>
              <a:t>Programu Ukrajina</a:t>
            </a:r>
            <a:r>
              <a:rPr lang="cs-CZ" sz="1600" dirty="0" smtClean="0"/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1600" dirty="0" smtClean="0"/>
              <a:t>Takové </a:t>
            </a:r>
            <a:r>
              <a:rPr lang="cs-CZ" sz="1600" dirty="0"/>
              <a:t>osoby </a:t>
            </a:r>
            <a:r>
              <a:rPr lang="cs-CZ" sz="1600" dirty="0" smtClean="0"/>
              <a:t>jsou </a:t>
            </a:r>
            <a:r>
              <a:rPr lang="cs-CZ" sz="1600" dirty="0"/>
              <a:t>nasměrovány </a:t>
            </a:r>
            <a:r>
              <a:rPr lang="cs-CZ" sz="1600" dirty="0" smtClean="0"/>
              <a:t>do </a:t>
            </a:r>
            <a:r>
              <a:rPr lang="cs-CZ" sz="1600" b="1" dirty="0" smtClean="0">
                <a:solidFill>
                  <a:srgbClr val="FF0000"/>
                </a:solidFill>
              </a:rPr>
              <a:t>Registračního </a:t>
            </a:r>
            <a:r>
              <a:rPr lang="cs-CZ" sz="1600" b="1" dirty="0">
                <a:solidFill>
                  <a:srgbClr val="FF0000"/>
                </a:solidFill>
              </a:rPr>
              <a:t>humanitárního střediska </a:t>
            </a:r>
            <a:r>
              <a:rPr lang="cs-CZ" sz="1600" b="1" dirty="0" err="1">
                <a:solidFill>
                  <a:srgbClr val="FF0000"/>
                </a:solidFill>
              </a:rPr>
              <a:t>Vyšní</a:t>
            </a:r>
            <a:r>
              <a:rPr lang="cs-CZ" sz="1600" b="1" dirty="0">
                <a:solidFill>
                  <a:srgbClr val="FF0000"/>
                </a:solidFill>
              </a:rPr>
              <a:t> </a:t>
            </a:r>
            <a:r>
              <a:rPr lang="cs-CZ" sz="1600" b="1" dirty="0" smtClean="0">
                <a:solidFill>
                  <a:srgbClr val="FF0000"/>
                </a:solidFill>
              </a:rPr>
              <a:t>Lhoty</a:t>
            </a:r>
            <a:r>
              <a:rPr lang="cs-CZ" sz="1600" dirty="0" smtClean="0"/>
              <a:t>, </a:t>
            </a:r>
            <a:r>
              <a:rPr lang="cs-CZ" sz="1600" dirty="0"/>
              <a:t>kde proběhne jejich registrace </a:t>
            </a:r>
            <a:r>
              <a:rPr lang="cs-CZ" sz="1600" dirty="0" smtClean="0"/>
              <a:t>a </a:t>
            </a:r>
            <a:r>
              <a:rPr lang="cs-CZ" sz="1600" dirty="0"/>
              <a:t>dále budou rozvezeni do dalších ubytovacích zařízení. Kapacita Programu na první záchyt bude 5000 míst.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4217808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3352" y="1340768"/>
            <a:ext cx="11593288" cy="5328592"/>
          </a:xfrm>
          <a:solidFill>
            <a:srgbClr val="F3FBA3"/>
          </a:solidFill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b="1" dirty="0" smtClean="0">
                <a:solidFill>
                  <a:srgbClr val="FF0000"/>
                </a:solidFill>
              </a:rPr>
              <a:t>Červený stupeň </a:t>
            </a:r>
            <a:r>
              <a:rPr lang="cs-CZ" dirty="0" smtClean="0">
                <a:solidFill>
                  <a:srgbClr val="FF0000"/>
                </a:solidFill>
              </a:rPr>
              <a:t>– </a:t>
            </a:r>
            <a:r>
              <a:rPr lang="cs-CZ" dirty="0" smtClean="0"/>
              <a:t>využití ubytovacích kapacit v krajích - 5000 – 20 000 osob měsíčně (zákonní rámec – NOUZOVÝ STAV), Registrační pracoviště v kraji, aktivace TP migrační vlna velkého rozsahu, KO vlády, zdravotní prohlídky, zajištění zdravotní péče, sociální zajištění,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b="1" dirty="0" smtClean="0"/>
              <a:t>Černý stupeň –</a:t>
            </a:r>
            <a:r>
              <a:rPr lang="cs-CZ" dirty="0" smtClean="0"/>
              <a:t> nutné využití ubytovacích kapacit v nižších standardech – nad 20 tisíc osob měsíčně</a:t>
            </a:r>
          </a:p>
          <a:p>
            <a:pPr marL="0" indent="0"/>
            <a:r>
              <a:rPr lang="cs-CZ" b="1" dirty="0"/>
              <a:t>Důležité weby, infolinky, odkazy: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b="1" dirty="0" smtClean="0">
                <a:solidFill>
                  <a:schemeClr val="accent2"/>
                </a:solidFill>
              </a:rPr>
              <a:t>důležité </a:t>
            </a:r>
            <a:r>
              <a:rPr lang="cs-CZ" b="1" dirty="0">
                <a:solidFill>
                  <a:schemeClr val="accent2"/>
                </a:solidFill>
              </a:rPr>
              <a:t>informace pro občany Ukrajiny v češtině i ukrajinštině najdete </a:t>
            </a:r>
            <a:r>
              <a:rPr lang="cs-CZ" b="1" dirty="0" smtClean="0">
                <a:solidFill>
                  <a:schemeClr val="accent2"/>
                </a:solidFill>
              </a:rPr>
              <a:t>na </a:t>
            </a:r>
            <a:r>
              <a:rPr lang="cs-CZ" b="1" dirty="0">
                <a:solidFill>
                  <a:schemeClr val="accent2"/>
                </a:solidFill>
              </a:rPr>
              <a:t>webu MV.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b="1" dirty="0" smtClean="0">
                <a:solidFill>
                  <a:schemeClr val="accent2"/>
                </a:solidFill>
              </a:rPr>
              <a:t>infolinka </a:t>
            </a:r>
            <a:r>
              <a:rPr lang="cs-CZ" b="1" dirty="0">
                <a:solidFill>
                  <a:srgbClr val="FF0000"/>
                </a:solidFill>
              </a:rPr>
              <a:t>+420 974 801 802</a:t>
            </a:r>
            <a:r>
              <a:rPr lang="cs-CZ" b="1" dirty="0">
                <a:solidFill>
                  <a:schemeClr val="accent2"/>
                </a:solidFill>
              </a:rPr>
              <a:t>, kde se dozvíte praktické pobytové informace. </a:t>
            </a:r>
            <a:r>
              <a:rPr lang="cs-CZ" b="1" dirty="0" smtClean="0"/>
              <a:t>Je </a:t>
            </a:r>
            <a:r>
              <a:rPr lang="cs-CZ" b="1" dirty="0"/>
              <a:t>k dispozici i e-mailová </a:t>
            </a:r>
            <a:r>
              <a:rPr lang="cs-CZ" b="1" dirty="0" smtClean="0"/>
              <a:t>adresa: </a:t>
            </a:r>
            <a:r>
              <a:rPr lang="cs-CZ" b="1" dirty="0" smtClean="0">
                <a:solidFill>
                  <a:schemeClr val="accent2"/>
                </a:solidFill>
                <a:hlinkClick r:id="rId2"/>
              </a:rPr>
              <a:t>ukrajina@mvcr.cz</a:t>
            </a:r>
            <a:endParaRPr lang="cs-CZ" b="1" dirty="0" smtClean="0">
              <a:solidFill>
                <a:schemeClr val="accent2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b="1" dirty="0" smtClean="0"/>
              <a:t>Konkrétní </a:t>
            </a:r>
            <a:r>
              <a:rPr lang="cs-CZ" b="1" dirty="0"/>
              <a:t>nabídky, ideálně na ubytování hromadného typu se stravováním, můžete posílat na </a:t>
            </a:r>
            <a:r>
              <a:rPr lang="cs-CZ" b="1" dirty="0" smtClean="0"/>
              <a:t>e-mail: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b="1" dirty="0" smtClean="0">
                <a:solidFill>
                  <a:schemeClr val="accent2"/>
                </a:solidFill>
              </a:rPr>
              <a:t>Správy </a:t>
            </a:r>
            <a:r>
              <a:rPr lang="cs-CZ" b="1" dirty="0">
                <a:solidFill>
                  <a:schemeClr val="accent2"/>
                </a:solidFill>
              </a:rPr>
              <a:t>uprchlických zařízení MV </a:t>
            </a:r>
            <a:r>
              <a:rPr lang="cs-CZ" b="1" dirty="0" smtClean="0">
                <a:solidFill>
                  <a:schemeClr val="accent2"/>
                </a:solidFill>
                <a:hlinkClick r:id="rId3"/>
              </a:rPr>
              <a:t>ubytovaniukrajina@suz.cz</a:t>
            </a:r>
            <a:endParaRPr lang="cs-CZ" b="1" dirty="0" smtClean="0">
              <a:solidFill>
                <a:schemeClr val="accent2"/>
              </a:solidFill>
            </a:endParaRPr>
          </a:p>
          <a:p>
            <a:pPr marL="0" indent="0"/>
            <a:endParaRPr lang="cs-CZ" b="1" dirty="0" smtClean="0"/>
          </a:p>
          <a:p>
            <a:pPr marL="0" indent="0" algn="ctr"/>
            <a:r>
              <a:rPr lang="cs-CZ" b="1" dirty="0" smtClean="0">
                <a:solidFill>
                  <a:srgbClr val="FF0000"/>
                </a:solidFill>
              </a:rPr>
              <a:t>Pracoviště </a:t>
            </a:r>
            <a:r>
              <a:rPr lang="cs-CZ" b="1" dirty="0">
                <a:solidFill>
                  <a:srgbClr val="FF0000"/>
                </a:solidFill>
              </a:rPr>
              <a:t>MV odboru azylové a migrační politiky - Zlínský </a:t>
            </a:r>
            <a:r>
              <a:rPr lang="cs-CZ" b="1" dirty="0" smtClean="0">
                <a:solidFill>
                  <a:srgbClr val="FF0000"/>
                </a:solidFill>
              </a:rPr>
              <a:t>kraj:</a:t>
            </a:r>
            <a:endParaRPr lang="cs-CZ" b="1" dirty="0">
              <a:solidFill>
                <a:srgbClr val="FF0000"/>
              </a:solidFill>
            </a:endParaRPr>
          </a:p>
          <a:p>
            <a:pPr marL="0" indent="0" algn="ctr"/>
            <a:r>
              <a:rPr lang="cs-CZ" dirty="0"/>
              <a:t>Oddělení pobytu cizinců Zlínský kraj</a:t>
            </a:r>
          </a:p>
          <a:p>
            <a:pPr marL="0" indent="0" algn="ctr"/>
            <a:r>
              <a:rPr lang="cs-CZ" dirty="0" smtClean="0"/>
              <a:t>Pod </a:t>
            </a:r>
            <a:r>
              <a:rPr lang="cs-CZ" dirty="0"/>
              <a:t>Vrškem 5360, 760 01 Zlín</a:t>
            </a:r>
          </a:p>
          <a:p>
            <a:pPr marL="0" indent="0" algn="ctr"/>
            <a:r>
              <a:rPr lang="cs-CZ" b="1" dirty="0"/>
              <a:t>Tel.: 974 801 801 </a:t>
            </a:r>
            <a:r>
              <a:rPr lang="cs-CZ" dirty="0"/>
              <a:t>(Po až Čt: 8:00 - 16:00, Pá: 8:00 - 12:00)</a:t>
            </a:r>
          </a:p>
          <a:p>
            <a:pPr marL="0" indent="0" algn="ctr"/>
            <a:r>
              <a:rPr lang="cs-CZ" dirty="0"/>
              <a:t>Úřední hodiny:   Po, St: 8.00 - 17.00</a:t>
            </a:r>
          </a:p>
          <a:p>
            <a:pPr marL="0" indent="0" algn="ctr"/>
            <a:r>
              <a:rPr lang="cs-CZ" dirty="0" smtClean="0"/>
              <a:t>                            Út</a:t>
            </a:r>
            <a:r>
              <a:rPr lang="cs-CZ" dirty="0"/>
              <a:t>, Čt: 8.00 - 12.00</a:t>
            </a:r>
          </a:p>
          <a:p>
            <a:pPr algn="just">
              <a:spcAft>
                <a:spcPts val="0"/>
              </a:spcAft>
            </a:pPr>
            <a:r>
              <a:rPr lang="cs-CZ" dirty="0" smtClean="0">
                <a:solidFill>
                  <a:srgbClr val="1F497D"/>
                </a:solidFill>
                <a:ea typeface="Calibri" panose="020F0502020204030204" pitchFamily="34" charset="0"/>
              </a:rPr>
              <a:t>       Ve </a:t>
            </a:r>
            <a:r>
              <a:rPr lang="cs-CZ" dirty="0">
                <a:solidFill>
                  <a:srgbClr val="1F497D"/>
                </a:solidFill>
                <a:ea typeface="Calibri" panose="020F0502020204030204" pitchFamily="34" charset="0"/>
              </a:rPr>
              <a:t>Zlínském kraji řeší aktuální požadavky firem v souvislosti s pracovníky z Ukrajiny a jejich rodinnými příslušníky </a:t>
            </a:r>
            <a:r>
              <a:rPr lang="cs-CZ" b="1" dirty="0">
                <a:solidFill>
                  <a:srgbClr val="1F497D"/>
                </a:solidFill>
                <a:ea typeface="Calibri" panose="020F0502020204030204" pitchFamily="34" charset="0"/>
              </a:rPr>
              <a:t>Kontaktní centrum pro Východní </a:t>
            </a:r>
            <a:r>
              <a:rPr lang="cs-CZ" b="1" dirty="0" smtClean="0">
                <a:solidFill>
                  <a:srgbClr val="1F497D"/>
                </a:solidFill>
                <a:ea typeface="Calibri" panose="020F0502020204030204" pitchFamily="34" charset="0"/>
              </a:rPr>
              <a:t>trhy v</a:t>
            </a:r>
            <a:r>
              <a:rPr lang="cs-CZ" b="1" dirty="0">
                <a:solidFill>
                  <a:srgbClr val="1F497D"/>
                </a:solidFill>
                <a:ea typeface="Calibri" panose="020F0502020204030204" pitchFamily="34" charset="0"/>
              </a:rPr>
              <a:t> rámci Krajské hospodářské komory</a:t>
            </a:r>
            <a:r>
              <a:rPr lang="cs-CZ" dirty="0">
                <a:solidFill>
                  <a:srgbClr val="1F497D"/>
                </a:solidFill>
                <a:ea typeface="Calibri" panose="020F0502020204030204" pitchFamily="34" charset="0"/>
              </a:rPr>
              <a:t>. </a:t>
            </a:r>
            <a:r>
              <a:rPr lang="cs-CZ" dirty="0" smtClean="0">
                <a:solidFill>
                  <a:srgbClr val="1F497D"/>
                </a:solidFill>
                <a:ea typeface="Calibri" panose="020F0502020204030204" pitchFamily="34" charset="0"/>
              </a:rPr>
              <a:t>(kontakt </a:t>
            </a:r>
            <a:r>
              <a:rPr lang="cs-CZ" dirty="0">
                <a:solidFill>
                  <a:srgbClr val="1F497D"/>
                </a:solidFill>
                <a:ea typeface="Calibri" panose="020F0502020204030204" pitchFamily="34" charset="0"/>
              </a:rPr>
              <a:t>na Bc. Bohdanu </a:t>
            </a:r>
            <a:r>
              <a:rPr lang="cs-CZ" dirty="0" err="1" smtClean="0">
                <a:solidFill>
                  <a:srgbClr val="1F497D"/>
                </a:solidFill>
                <a:ea typeface="Calibri" panose="020F0502020204030204" pitchFamily="34" charset="0"/>
              </a:rPr>
              <a:t>Lavrovičovou</a:t>
            </a:r>
            <a:r>
              <a:rPr lang="cs-CZ" dirty="0" smtClean="0">
                <a:solidFill>
                  <a:srgbClr val="1F497D"/>
                </a:solidFill>
                <a:ea typeface="Calibri" panose="020F0502020204030204" pitchFamily="34" charset="0"/>
              </a:rPr>
              <a:t>, tel</a:t>
            </a:r>
            <a:r>
              <a:rPr lang="cs-CZ" dirty="0">
                <a:solidFill>
                  <a:srgbClr val="1F497D"/>
                </a:solidFill>
                <a:ea typeface="Calibri" panose="020F0502020204030204" pitchFamily="34" charset="0"/>
              </a:rPr>
              <a:t>. 725 596 631, e-mail: </a:t>
            </a:r>
            <a:r>
              <a:rPr lang="cs-CZ" u="sng" dirty="0" smtClean="0">
                <a:solidFill>
                  <a:srgbClr val="0000FF"/>
                </a:solidFill>
                <a:ea typeface="Calibri" panose="020F0502020204030204" pitchFamily="34" charset="0"/>
                <a:hlinkClick r:id="rId4"/>
              </a:rPr>
              <a:t>lavrovicova@khkzk.cz</a:t>
            </a:r>
            <a:r>
              <a:rPr lang="cs-CZ" dirty="0" smtClean="0">
                <a:solidFill>
                  <a:srgbClr val="1F497D"/>
                </a:solidFill>
                <a:ea typeface="Calibri" panose="020F0502020204030204" pitchFamily="34" charset="0"/>
              </a:rPr>
              <a:t> </a:t>
            </a:r>
          </a:p>
          <a:p>
            <a:pPr algn="just">
              <a:spcAft>
                <a:spcPts val="0"/>
              </a:spcAft>
            </a:pPr>
            <a:r>
              <a:rPr lang="cs-CZ" dirty="0">
                <a:solidFill>
                  <a:srgbClr val="1F497D"/>
                </a:solidFill>
                <a:ea typeface="Calibri" panose="020F0502020204030204" pitchFamily="34" charset="0"/>
              </a:rPr>
              <a:t> </a:t>
            </a:r>
            <a:r>
              <a:rPr lang="cs-CZ" dirty="0" smtClean="0">
                <a:solidFill>
                  <a:srgbClr val="1F497D"/>
                </a:solidFill>
                <a:ea typeface="Calibri" panose="020F0502020204030204" pitchFamily="34" charset="0"/>
              </a:rPr>
              <a:t>       Centrem </a:t>
            </a:r>
            <a:r>
              <a:rPr lang="cs-CZ" dirty="0">
                <a:solidFill>
                  <a:srgbClr val="1F497D"/>
                </a:solidFill>
                <a:ea typeface="Calibri" panose="020F0502020204030204" pitchFamily="34" charset="0"/>
              </a:rPr>
              <a:t>na podporu integrace cizinců (krajská pobočka v budově Centroprojektu ve Zlíně - </a:t>
            </a:r>
            <a:r>
              <a:rPr lang="cs-CZ" u="sng" dirty="0">
                <a:solidFill>
                  <a:srgbClr val="0000FF"/>
                </a:solidFill>
                <a:ea typeface="Calibri" panose="020F0502020204030204" pitchFamily="34" charset="0"/>
                <a:hlinkClick r:id="rId5"/>
              </a:rPr>
              <a:t>http://www.integracnicentra.cz/</a:t>
            </a:r>
            <a:r>
              <a:rPr lang="cs-CZ" u="sng" dirty="0" err="1">
                <a:solidFill>
                  <a:srgbClr val="0000FF"/>
                </a:solidFill>
                <a:ea typeface="Calibri" panose="020F0502020204030204" pitchFamily="34" charset="0"/>
                <a:hlinkClick r:id="rId5"/>
              </a:rPr>
              <a:t>zlinsky</a:t>
            </a:r>
            <a:r>
              <a:rPr lang="cs-CZ" u="sng" dirty="0">
                <a:solidFill>
                  <a:srgbClr val="0000FF"/>
                </a:solidFill>
                <a:ea typeface="Calibri" panose="020F0502020204030204" pitchFamily="34" charset="0"/>
                <a:hlinkClick r:id="rId5"/>
              </a:rPr>
              <a:t>-kraj/</a:t>
            </a:r>
            <a:r>
              <a:rPr lang="cs-CZ" dirty="0">
                <a:solidFill>
                  <a:srgbClr val="1F497D"/>
                </a:solidFill>
                <a:ea typeface="Calibri" panose="020F0502020204030204" pitchFamily="34" charset="0"/>
              </a:rPr>
              <a:t>) </a:t>
            </a:r>
            <a:endParaRPr lang="cs-CZ" dirty="0" smtClean="0">
              <a:solidFill>
                <a:srgbClr val="1F497D"/>
              </a:solidFill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solidFill>
                  <a:srgbClr val="1F497D"/>
                </a:solidFill>
                <a:ea typeface="Calibri" panose="020F0502020204030204" pitchFamily="34" charset="0"/>
              </a:rPr>
              <a:t> </a:t>
            </a:r>
            <a:r>
              <a:rPr lang="cs-CZ" dirty="0" smtClean="0">
                <a:solidFill>
                  <a:srgbClr val="1F497D"/>
                </a:solidFill>
                <a:ea typeface="Calibri" panose="020F0502020204030204" pitchFamily="34" charset="0"/>
              </a:rPr>
              <a:t>       </a:t>
            </a:r>
            <a:r>
              <a:rPr lang="cs-CZ" b="1" dirty="0">
                <a:solidFill>
                  <a:srgbClr val="1F497D"/>
                </a:solidFill>
                <a:ea typeface="Calibri" panose="020F0502020204030204" pitchFamily="34" charset="0"/>
              </a:rPr>
              <a:t>Správa uprchlických zařízení Ministerstva vnitra </a:t>
            </a:r>
            <a:r>
              <a:rPr lang="cs-CZ" dirty="0">
                <a:solidFill>
                  <a:srgbClr val="1F497D"/>
                </a:solidFill>
                <a:ea typeface="Calibri" panose="020F0502020204030204" pitchFamily="34" charset="0"/>
              </a:rPr>
              <a:t>řeší ubytovací kapacity pro občany z Ukrajiny - </a:t>
            </a:r>
            <a:r>
              <a:rPr lang="cs-CZ" u="sng" dirty="0">
                <a:solidFill>
                  <a:srgbClr val="0000FF"/>
                </a:solidFill>
                <a:ea typeface="Calibri" panose="020F0502020204030204" pitchFamily="34" charset="0"/>
                <a:hlinkClick r:id="rId6"/>
              </a:rPr>
              <a:t>http://www.suz.cz/</a:t>
            </a:r>
            <a:r>
              <a:rPr lang="cs-CZ" u="sng" dirty="0" err="1">
                <a:solidFill>
                  <a:srgbClr val="0000FF"/>
                </a:solidFill>
                <a:ea typeface="Calibri" panose="020F0502020204030204" pitchFamily="34" charset="0"/>
                <a:hlinkClick r:id="rId6"/>
              </a:rPr>
              <a:t>ubytovani</a:t>
            </a:r>
            <a:r>
              <a:rPr lang="cs-CZ" u="sng" dirty="0">
                <a:solidFill>
                  <a:srgbClr val="0000FF"/>
                </a:solidFill>
                <a:ea typeface="Calibri" panose="020F0502020204030204" pitchFamily="34" charset="0"/>
                <a:hlinkClick r:id="rId6"/>
              </a:rPr>
              <a:t>-pro-</a:t>
            </a:r>
            <a:r>
              <a:rPr lang="cs-CZ" u="sng" dirty="0" err="1">
                <a:solidFill>
                  <a:srgbClr val="0000FF"/>
                </a:solidFill>
                <a:ea typeface="Calibri" panose="020F0502020204030204" pitchFamily="34" charset="0"/>
                <a:hlinkClick r:id="rId6"/>
              </a:rPr>
              <a:t>ukrajinske</a:t>
            </a:r>
            <a:r>
              <a:rPr lang="cs-CZ" u="sng" dirty="0">
                <a:solidFill>
                  <a:srgbClr val="0000FF"/>
                </a:solidFill>
                <a:ea typeface="Calibri" panose="020F0502020204030204" pitchFamily="34" charset="0"/>
                <a:hlinkClick r:id="rId6"/>
              </a:rPr>
              <a:t>-rodiny/</a:t>
            </a:r>
            <a:r>
              <a:rPr lang="cs-CZ" dirty="0">
                <a:solidFill>
                  <a:srgbClr val="1F497D"/>
                </a:solidFill>
                <a:ea typeface="Calibri" panose="020F0502020204030204" pitchFamily="34" charset="0"/>
              </a:rPr>
              <a:t>. </a:t>
            </a:r>
            <a:r>
              <a:rPr lang="cs-CZ" sz="1600" dirty="0">
                <a:ea typeface="Calibri" panose="020F0502020204030204" pitchFamily="34" charset="0"/>
              </a:rPr>
              <a:t> </a:t>
            </a:r>
          </a:p>
          <a:p>
            <a:pPr>
              <a:buFont typeface="Arial" panose="020B0604020202020204" pitchFamily="34" charset="0"/>
              <a:buChar char="•"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53025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946873" cy="6696744"/>
          </a:xfrm>
        </p:spPr>
      </p:pic>
    </p:spTree>
    <p:extLst>
      <p:ext uri="{BB962C8B-B14F-4D97-AF65-F5344CB8AC3E}">
        <p14:creationId xmlns:p14="http://schemas.microsoft.com/office/powerpoint/2010/main" val="1106080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5439" y="1268760"/>
            <a:ext cx="8850048" cy="4824536"/>
          </a:xfrm>
        </p:spPr>
      </p:pic>
    </p:spTree>
    <p:extLst>
      <p:ext uri="{BB962C8B-B14F-4D97-AF65-F5344CB8AC3E}">
        <p14:creationId xmlns:p14="http://schemas.microsoft.com/office/powerpoint/2010/main" val="176601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1211442"/>
              </p:ext>
            </p:extLst>
          </p:nvPr>
        </p:nvGraphicFramePr>
        <p:xfrm>
          <a:off x="2495600" y="1268760"/>
          <a:ext cx="8020050" cy="55336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9" name="Acrobat Document" r:id="rId3" imgW="8019924" imgH="5667267" progId="AcroExch.Document.DC">
                  <p:embed/>
                </p:oleObj>
              </mc:Choice>
              <mc:Fallback>
                <p:oleObj name="Acrobat Document" r:id="rId3" imgW="8019924" imgH="5667267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95600" y="1268760"/>
                        <a:ext cx="8020050" cy="55336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0983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25675</TotalTime>
  <Words>1064</Words>
  <Application>Microsoft Office PowerPoint</Application>
  <PresentationFormat>Širokoúhlá obrazovka</PresentationFormat>
  <Paragraphs>87</Paragraphs>
  <Slides>17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1" baseType="lpstr">
      <vt:lpstr>Arial</vt:lpstr>
      <vt:lpstr>Calibri</vt:lpstr>
      <vt:lpstr>Výchozí návrh</vt:lpstr>
      <vt:lpstr>Adobe Acrobat Document</vt:lpstr>
      <vt:lpstr>  Porada hejtmana  se starosty ORP ZK    Zlín, 17:30 h;   27. února 2022 místnost 1120_WEBEX Ing. Robert Pekaj tajemník KŠ ZK   </vt:lpstr>
      <vt:lpstr>Program jednání:</vt:lpstr>
      <vt:lpstr>Úvod:</vt:lpstr>
      <vt:lpstr>Prezentace aplikace PowerPoint</vt:lpstr>
      <vt:lpstr>Základní informace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2. Pomoc pro uprchlíky z Ukrajiny</vt:lpstr>
      <vt:lpstr>Co se vybírá? </vt:lpstr>
      <vt:lpstr>Prezentace aplikace PowerPoint</vt:lpstr>
      <vt:lpstr>3. Nejbližší úkoly pro území</vt:lpstr>
      <vt:lpstr>Dotazy</vt:lpstr>
      <vt:lpstr>Prezentace aplikace PowerPoint</vt:lpstr>
    </vt:vector>
  </TitlesOfParts>
  <Company>Zlínský kraj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zakutny</dc:creator>
  <cp:lastModifiedBy>Pekaj Robert</cp:lastModifiedBy>
  <cp:revision>853</cp:revision>
  <cp:lastPrinted>2021-02-09T14:03:15Z</cp:lastPrinted>
  <dcterms:created xsi:type="dcterms:W3CDTF">2006-03-17T09:59:38Z</dcterms:created>
  <dcterms:modified xsi:type="dcterms:W3CDTF">2022-02-27T15:46:18Z</dcterms:modified>
</cp:coreProperties>
</file>