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0" r:id="rId3"/>
  </p:sldMasterIdLst>
  <p:notesMasterIdLst>
    <p:notesMasterId r:id="rId24"/>
  </p:notesMasterIdLst>
  <p:handoutMasterIdLst>
    <p:handoutMasterId r:id="rId25"/>
  </p:handoutMasterIdLst>
  <p:sldIdLst>
    <p:sldId id="257" r:id="rId4"/>
    <p:sldId id="875" r:id="rId5"/>
    <p:sldId id="876" r:id="rId6"/>
    <p:sldId id="1063" r:id="rId7"/>
    <p:sldId id="1191" r:id="rId8"/>
    <p:sldId id="1192" r:id="rId9"/>
    <p:sldId id="878" r:id="rId10"/>
    <p:sldId id="972" r:id="rId11"/>
    <p:sldId id="900" r:id="rId12"/>
    <p:sldId id="1193" r:id="rId13"/>
    <p:sldId id="1194" r:id="rId14"/>
    <p:sldId id="1195" r:id="rId15"/>
    <p:sldId id="1163" r:id="rId16"/>
    <p:sldId id="1177" r:id="rId17"/>
    <p:sldId id="1196" r:id="rId18"/>
    <p:sldId id="1197" r:id="rId19"/>
    <p:sldId id="1198" r:id="rId20"/>
    <p:sldId id="1066" r:id="rId21"/>
    <p:sldId id="268" r:id="rId22"/>
    <p:sldId id="1072" r:id="rId23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Kočičková" initials="" lastIdx="0" clrIdx="0"/>
  <p:cmAuthor id="3" name="Lučan Jiří" initials="LJ" lastIdx="1" clrIdx="1">
    <p:extLst>
      <p:ext uri="{19B8F6BF-5375-455C-9EA6-DF929625EA0E}">
        <p15:presenceInfo xmlns:p15="http://schemas.microsoft.com/office/powerpoint/2012/main" userId="S-1-5-21-240127028-979645192-923749875-28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3FBA3"/>
    <a:srgbClr val="DDC1C4"/>
    <a:srgbClr val="FF6600"/>
    <a:srgbClr val="F6491A"/>
    <a:srgbClr val="7EB14F"/>
    <a:srgbClr val="51ED03"/>
    <a:srgbClr val="48E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6163" autoAdjust="0"/>
  </p:normalViewPr>
  <p:slideViewPr>
    <p:cSldViewPr>
      <p:cViewPr varScale="1">
        <p:scale>
          <a:sx n="66" d="100"/>
          <a:sy n="66" d="100"/>
        </p:scale>
        <p:origin x="111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Vývoj počtu zasažených</a:t>
            </a:r>
            <a:r>
              <a:rPr lang="cs-CZ" sz="1200" baseline="0"/>
              <a:t> zařízení, úmrtí, nakažených klientů a pracovníků v souvislosti s nemocí Covid-19 ve Zlínském kraji</a:t>
            </a:r>
            <a:endParaRPr lang="cs-CZ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461303466493185"/>
          <c:y val="0.11410999168221472"/>
          <c:w val="0.84303114919434174"/>
          <c:h val="0.78147304201205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Tabulky!$B$6</c:f>
              <c:strCache>
                <c:ptCount val="1"/>
                <c:pt idx="0">
                  <c:v>Zařízení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Tabulky!$A$8:$A$248</c:f>
              <c:numCache>
                <c:formatCode>m/d/yyyy</c:formatCode>
                <c:ptCount val="241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  <c:pt idx="236">
                  <c:v>44572</c:v>
                </c:pt>
                <c:pt idx="237">
                  <c:v>44579</c:v>
                </c:pt>
                <c:pt idx="238">
                  <c:v>44586</c:v>
                </c:pt>
                <c:pt idx="239">
                  <c:v>44593</c:v>
                </c:pt>
              </c:numCache>
            </c:numRef>
          </c:xVal>
          <c:yVal>
            <c:numRef>
              <c:f>Tabulky!$C$8:$C$248</c:f>
              <c:numCache>
                <c:formatCode>General</c:formatCode>
                <c:ptCount val="241"/>
                <c:pt idx="0">
                  <c:v>42</c:v>
                </c:pt>
                <c:pt idx="1">
                  <c:v>54</c:v>
                </c:pt>
                <c:pt idx="2">
                  <c:v>56</c:v>
                </c:pt>
                <c:pt idx="3">
                  <c:v>59</c:v>
                </c:pt>
                <c:pt idx="4">
                  <c:v>61</c:v>
                </c:pt>
                <c:pt idx="5">
                  <c:v>59</c:v>
                </c:pt>
                <c:pt idx="6">
                  <c:v>60</c:v>
                </c:pt>
                <c:pt idx="7">
                  <c:v>60</c:v>
                </c:pt>
                <c:pt idx="8">
                  <c:v>58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64</c:v>
                </c:pt>
                <c:pt idx="13">
                  <c:v>66</c:v>
                </c:pt>
                <c:pt idx="14">
                  <c:v>68</c:v>
                </c:pt>
                <c:pt idx="15">
                  <c:v>69</c:v>
                </c:pt>
                <c:pt idx="16">
                  <c:v>68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65</c:v>
                </c:pt>
                <c:pt idx="21">
                  <c:v>68</c:v>
                </c:pt>
                <c:pt idx="22">
                  <c:v>69</c:v>
                </c:pt>
                <c:pt idx="23">
                  <c:v>64</c:v>
                </c:pt>
                <c:pt idx="24">
                  <c:v>70</c:v>
                </c:pt>
                <c:pt idx="25">
                  <c:v>72</c:v>
                </c:pt>
                <c:pt idx="26">
                  <c:v>71</c:v>
                </c:pt>
                <c:pt idx="27">
                  <c:v>71</c:v>
                </c:pt>
                <c:pt idx="28">
                  <c:v>69</c:v>
                </c:pt>
                <c:pt idx="29">
                  <c:v>69</c:v>
                </c:pt>
                <c:pt idx="30">
                  <c:v>68</c:v>
                </c:pt>
                <c:pt idx="31">
                  <c:v>69</c:v>
                </c:pt>
                <c:pt idx="32">
                  <c:v>69</c:v>
                </c:pt>
                <c:pt idx="33">
                  <c:v>68</c:v>
                </c:pt>
                <c:pt idx="34">
                  <c:v>68</c:v>
                </c:pt>
                <c:pt idx="35">
                  <c:v>68</c:v>
                </c:pt>
                <c:pt idx="36">
                  <c:v>68</c:v>
                </c:pt>
                <c:pt idx="37">
                  <c:v>65</c:v>
                </c:pt>
                <c:pt idx="38">
                  <c:v>62</c:v>
                </c:pt>
                <c:pt idx="39">
                  <c:v>61</c:v>
                </c:pt>
                <c:pt idx="40">
                  <c:v>56</c:v>
                </c:pt>
                <c:pt idx="41">
                  <c:v>55</c:v>
                </c:pt>
                <c:pt idx="42">
                  <c:v>58</c:v>
                </c:pt>
                <c:pt idx="43">
                  <c:v>59</c:v>
                </c:pt>
                <c:pt idx="44">
                  <c:v>59</c:v>
                </c:pt>
                <c:pt idx="45">
                  <c:v>58</c:v>
                </c:pt>
                <c:pt idx="46">
                  <c:v>58</c:v>
                </c:pt>
                <c:pt idx="47">
                  <c:v>59</c:v>
                </c:pt>
                <c:pt idx="48">
                  <c:v>60</c:v>
                </c:pt>
                <c:pt idx="49">
                  <c:v>61</c:v>
                </c:pt>
                <c:pt idx="50">
                  <c:v>58</c:v>
                </c:pt>
                <c:pt idx="51">
                  <c:v>59</c:v>
                </c:pt>
                <c:pt idx="52">
                  <c:v>59</c:v>
                </c:pt>
                <c:pt idx="53">
                  <c:v>60</c:v>
                </c:pt>
                <c:pt idx="54">
                  <c:v>60</c:v>
                </c:pt>
                <c:pt idx="55">
                  <c:v>61</c:v>
                </c:pt>
                <c:pt idx="56">
                  <c:v>60</c:v>
                </c:pt>
                <c:pt idx="57">
                  <c:v>60</c:v>
                </c:pt>
                <c:pt idx="58">
                  <c:v>61</c:v>
                </c:pt>
                <c:pt idx="59">
                  <c:v>61</c:v>
                </c:pt>
                <c:pt idx="60">
                  <c:v>61</c:v>
                </c:pt>
                <c:pt idx="61">
                  <c:v>61</c:v>
                </c:pt>
                <c:pt idx="62">
                  <c:v>59</c:v>
                </c:pt>
                <c:pt idx="63">
                  <c:v>62</c:v>
                </c:pt>
                <c:pt idx="64">
                  <c:v>62</c:v>
                </c:pt>
                <c:pt idx="65">
                  <c:v>63</c:v>
                </c:pt>
                <c:pt idx="66">
                  <c:v>63</c:v>
                </c:pt>
                <c:pt idx="67">
                  <c:v>64</c:v>
                </c:pt>
                <c:pt idx="68">
                  <c:v>63</c:v>
                </c:pt>
                <c:pt idx="69">
                  <c:v>63</c:v>
                </c:pt>
                <c:pt idx="70">
                  <c:v>64</c:v>
                </c:pt>
                <c:pt idx="71">
                  <c:v>64</c:v>
                </c:pt>
                <c:pt idx="72">
                  <c:v>66</c:v>
                </c:pt>
                <c:pt idx="73">
                  <c:v>59</c:v>
                </c:pt>
                <c:pt idx="74">
                  <c:v>59</c:v>
                </c:pt>
                <c:pt idx="75">
                  <c:v>59</c:v>
                </c:pt>
                <c:pt idx="76">
                  <c:v>60</c:v>
                </c:pt>
                <c:pt idx="77">
                  <c:v>61</c:v>
                </c:pt>
                <c:pt idx="78">
                  <c:v>61</c:v>
                </c:pt>
                <c:pt idx="79">
                  <c:v>62</c:v>
                </c:pt>
                <c:pt idx="80">
                  <c:v>61</c:v>
                </c:pt>
                <c:pt idx="81">
                  <c:v>61</c:v>
                </c:pt>
                <c:pt idx="82">
                  <c:v>60</c:v>
                </c:pt>
                <c:pt idx="83">
                  <c:v>58</c:v>
                </c:pt>
                <c:pt idx="84">
                  <c:v>58</c:v>
                </c:pt>
                <c:pt idx="85">
                  <c:v>56</c:v>
                </c:pt>
                <c:pt idx="86">
                  <c:v>56</c:v>
                </c:pt>
                <c:pt idx="87">
                  <c:v>56</c:v>
                </c:pt>
                <c:pt idx="88">
                  <c:v>56</c:v>
                </c:pt>
                <c:pt idx="89">
                  <c:v>58</c:v>
                </c:pt>
                <c:pt idx="90">
                  <c:v>58</c:v>
                </c:pt>
                <c:pt idx="91">
                  <c:v>57</c:v>
                </c:pt>
                <c:pt idx="92">
                  <c:v>56</c:v>
                </c:pt>
                <c:pt idx="93">
                  <c:v>49</c:v>
                </c:pt>
                <c:pt idx="94">
                  <c:v>49</c:v>
                </c:pt>
                <c:pt idx="95">
                  <c:v>49</c:v>
                </c:pt>
                <c:pt idx="96">
                  <c:v>44</c:v>
                </c:pt>
                <c:pt idx="97">
                  <c:v>43</c:v>
                </c:pt>
                <c:pt idx="98">
                  <c:v>42</c:v>
                </c:pt>
                <c:pt idx="99">
                  <c:v>40</c:v>
                </c:pt>
                <c:pt idx="100">
                  <c:v>41</c:v>
                </c:pt>
                <c:pt idx="101">
                  <c:v>41</c:v>
                </c:pt>
                <c:pt idx="102">
                  <c:v>42</c:v>
                </c:pt>
                <c:pt idx="103">
                  <c:v>38</c:v>
                </c:pt>
                <c:pt idx="104">
                  <c:v>37</c:v>
                </c:pt>
                <c:pt idx="105">
                  <c:v>38</c:v>
                </c:pt>
                <c:pt idx="106">
                  <c:v>38</c:v>
                </c:pt>
                <c:pt idx="107">
                  <c:v>37</c:v>
                </c:pt>
                <c:pt idx="108">
                  <c:v>36</c:v>
                </c:pt>
                <c:pt idx="109">
                  <c:v>36</c:v>
                </c:pt>
                <c:pt idx="110">
                  <c:v>34</c:v>
                </c:pt>
                <c:pt idx="111">
                  <c:v>33</c:v>
                </c:pt>
                <c:pt idx="112">
                  <c:v>34</c:v>
                </c:pt>
                <c:pt idx="113">
                  <c:v>34</c:v>
                </c:pt>
                <c:pt idx="114">
                  <c:v>32</c:v>
                </c:pt>
                <c:pt idx="115">
                  <c:v>32</c:v>
                </c:pt>
                <c:pt idx="116">
                  <c:v>34</c:v>
                </c:pt>
                <c:pt idx="117">
                  <c:v>34</c:v>
                </c:pt>
                <c:pt idx="118">
                  <c:v>34</c:v>
                </c:pt>
                <c:pt idx="119">
                  <c:v>34</c:v>
                </c:pt>
                <c:pt idx="120">
                  <c:v>34</c:v>
                </c:pt>
                <c:pt idx="121">
                  <c:v>34</c:v>
                </c:pt>
                <c:pt idx="122">
                  <c:v>37</c:v>
                </c:pt>
                <c:pt idx="123">
                  <c:v>37</c:v>
                </c:pt>
                <c:pt idx="124">
                  <c:v>39</c:v>
                </c:pt>
                <c:pt idx="125">
                  <c:v>39</c:v>
                </c:pt>
                <c:pt idx="126">
                  <c:v>38</c:v>
                </c:pt>
                <c:pt idx="127">
                  <c:v>38</c:v>
                </c:pt>
                <c:pt idx="128">
                  <c:v>38</c:v>
                </c:pt>
                <c:pt idx="129">
                  <c:v>36</c:v>
                </c:pt>
                <c:pt idx="130">
                  <c:v>36</c:v>
                </c:pt>
                <c:pt idx="131">
                  <c:v>38</c:v>
                </c:pt>
                <c:pt idx="132">
                  <c:v>38</c:v>
                </c:pt>
                <c:pt idx="133">
                  <c:v>38</c:v>
                </c:pt>
                <c:pt idx="134">
                  <c:v>38</c:v>
                </c:pt>
                <c:pt idx="135">
                  <c:v>39</c:v>
                </c:pt>
                <c:pt idx="136">
                  <c:v>40</c:v>
                </c:pt>
                <c:pt idx="137">
                  <c:v>39</c:v>
                </c:pt>
                <c:pt idx="138">
                  <c:v>37</c:v>
                </c:pt>
                <c:pt idx="139">
                  <c:v>37</c:v>
                </c:pt>
                <c:pt idx="140">
                  <c:v>38</c:v>
                </c:pt>
                <c:pt idx="141">
                  <c:v>38</c:v>
                </c:pt>
                <c:pt idx="142">
                  <c:v>37</c:v>
                </c:pt>
                <c:pt idx="143">
                  <c:v>37</c:v>
                </c:pt>
                <c:pt idx="144">
                  <c:v>37</c:v>
                </c:pt>
                <c:pt idx="145">
                  <c:v>38</c:v>
                </c:pt>
                <c:pt idx="146">
                  <c:v>38</c:v>
                </c:pt>
                <c:pt idx="147">
                  <c:v>39</c:v>
                </c:pt>
                <c:pt idx="148">
                  <c:v>39</c:v>
                </c:pt>
                <c:pt idx="149">
                  <c:v>39</c:v>
                </c:pt>
                <c:pt idx="150">
                  <c:v>40</c:v>
                </c:pt>
                <c:pt idx="151">
                  <c:v>39</c:v>
                </c:pt>
                <c:pt idx="152">
                  <c:v>37</c:v>
                </c:pt>
                <c:pt idx="153">
                  <c:v>36</c:v>
                </c:pt>
                <c:pt idx="154">
                  <c:v>36</c:v>
                </c:pt>
                <c:pt idx="155">
                  <c:v>36</c:v>
                </c:pt>
                <c:pt idx="156">
                  <c:v>35</c:v>
                </c:pt>
                <c:pt idx="157">
                  <c:v>34</c:v>
                </c:pt>
                <c:pt idx="158">
                  <c:v>35</c:v>
                </c:pt>
                <c:pt idx="159">
                  <c:v>34</c:v>
                </c:pt>
                <c:pt idx="160">
                  <c:v>34</c:v>
                </c:pt>
                <c:pt idx="161">
                  <c:v>34</c:v>
                </c:pt>
                <c:pt idx="162">
                  <c:v>34</c:v>
                </c:pt>
                <c:pt idx="163">
                  <c:v>32</c:v>
                </c:pt>
                <c:pt idx="164">
                  <c:v>35</c:v>
                </c:pt>
                <c:pt idx="165">
                  <c:v>35</c:v>
                </c:pt>
                <c:pt idx="166">
                  <c:v>35</c:v>
                </c:pt>
                <c:pt idx="167">
                  <c:v>36</c:v>
                </c:pt>
                <c:pt idx="168">
                  <c:v>36</c:v>
                </c:pt>
                <c:pt idx="169">
                  <c:v>36</c:v>
                </c:pt>
                <c:pt idx="170">
                  <c:v>36</c:v>
                </c:pt>
                <c:pt idx="171">
                  <c:v>37</c:v>
                </c:pt>
                <c:pt idx="172">
                  <c:v>37</c:v>
                </c:pt>
                <c:pt idx="173">
                  <c:v>36</c:v>
                </c:pt>
                <c:pt idx="174">
                  <c:v>36</c:v>
                </c:pt>
                <c:pt idx="175">
                  <c:v>38</c:v>
                </c:pt>
                <c:pt idx="176">
                  <c:v>38</c:v>
                </c:pt>
                <c:pt idx="177">
                  <c:v>35</c:v>
                </c:pt>
                <c:pt idx="178">
                  <c:v>36</c:v>
                </c:pt>
                <c:pt idx="179">
                  <c:v>37</c:v>
                </c:pt>
                <c:pt idx="180">
                  <c:v>37</c:v>
                </c:pt>
                <c:pt idx="181">
                  <c:v>33</c:v>
                </c:pt>
                <c:pt idx="182">
                  <c:v>33</c:v>
                </c:pt>
                <c:pt idx="183">
                  <c:v>30</c:v>
                </c:pt>
                <c:pt idx="184">
                  <c:v>30</c:v>
                </c:pt>
                <c:pt idx="185">
                  <c:v>32</c:v>
                </c:pt>
                <c:pt idx="186">
                  <c:v>33</c:v>
                </c:pt>
                <c:pt idx="187">
                  <c:v>33</c:v>
                </c:pt>
                <c:pt idx="188">
                  <c:v>33</c:v>
                </c:pt>
                <c:pt idx="189">
                  <c:v>33</c:v>
                </c:pt>
                <c:pt idx="190">
                  <c:v>34</c:v>
                </c:pt>
                <c:pt idx="191">
                  <c:v>34</c:v>
                </c:pt>
                <c:pt idx="192">
                  <c:v>33</c:v>
                </c:pt>
                <c:pt idx="193">
                  <c:v>33</c:v>
                </c:pt>
                <c:pt idx="194">
                  <c:v>31</c:v>
                </c:pt>
                <c:pt idx="195">
                  <c:v>32</c:v>
                </c:pt>
                <c:pt idx="196">
                  <c:v>32</c:v>
                </c:pt>
                <c:pt idx="197">
                  <c:v>32</c:v>
                </c:pt>
                <c:pt idx="198">
                  <c:v>31</c:v>
                </c:pt>
                <c:pt idx="199">
                  <c:v>31</c:v>
                </c:pt>
                <c:pt idx="200">
                  <c:v>31</c:v>
                </c:pt>
                <c:pt idx="201">
                  <c:v>32</c:v>
                </c:pt>
                <c:pt idx="202">
                  <c:v>31</c:v>
                </c:pt>
                <c:pt idx="203">
                  <c:v>31</c:v>
                </c:pt>
                <c:pt idx="204">
                  <c:v>31</c:v>
                </c:pt>
                <c:pt idx="205">
                  <c:v>31</c:v>
                </c:pt>
                <c:pt idx="206">
                  <c:v>31</c:v>
                </c:pt>
                <c:pt idx="207">
                  <c:v>31</c:v>
                </c:pt>
                <c:pt idx="208">
                  <c:v>31</c:v>
                </c:pt>
                <c:pt idx="209">
                  <c:v>31</c:v>
                </c:pt>
                <c:pt idx="210">
                  <c:v>31</c:v>
                </c:pt>
                <c:pt idx="211">
                  <c:v>31</c:v>
                </c:pt>
                <c:pt idx="212">
                  <c:v>28</c:v>
                </c:pt>
                <c:pt idx="213">
                  <c:v>25</c:v>
                </c:pt>
                <c:pt idx="214">
                  <c:v>26</c:v>
                </c:pt>
                <c:pt idx="215">
                  <c:v>24</c:v>
                </c:pt>
                <c:pt idx="216">
                  <c:v>21</c:v>
                </c:pt>
                <c:pt idx="217">
                  <c:v>13</c:v>
                </c:pt>
                <c:pt idx="218">
                  <c:v>10</c:v>
                </c:pt>
                <c:pt idx="219">
                  <c:v>11</c:v>
                </c:pt>
                <c:pt idx="220">
                  <c:v>11</c:v>
                </c:pt>
                <c:pt idx="221">
                  <c:v>3</c:v>
                </c:pt>
                <c:pt idx="222">
                  <c:v>3</c:v>
                </c:pt>
                <c:pt idx="223">
                  <c:v>2</c:v>
                </c:pt>
                <c:pt idx="224">
                  <c:v>6</c:v>
                </c:pt>
                <c:pt idx="225">
                  <c:v>4</c:v>
                </c:pt>
                <c:pt idx="226">
                  <c:v>7</c:v>
                </c:pt>
                <c:pt idx="227">
                  <c:v>19</c:v>
                </c:pt>
                <c:pt idx="228">
                  <c:v>32</c:v>
                </c:pt>
                <c:pt idx="229">
                  <c:v>49</c:v>
                </c:pt>
                <c:pt idx="230">
                  <c:v>53</c:v>
                </c:pt>
                <c:pt idx="231">
                  <c:v>64</c:v>
                </c:pt>
                <c:pt idx="232">
                  <c:v>62</c:v>
                </c:pt>
                <c:pt idx="233">
                  <c:v>51</c:v>
                </c:pt>
                <c:pt idx="234">
                  <c:v>44</c:v>
                </c:pt>
                <c:pt idx="235">
                  <c:v>33</c:v>
                </c:pt>
                <c:pt idx="236">
                  <c:v>24</c:v>
                </c:pt>
                <c:pt idx="237">
                  <c:v>43</c:v>
                </c:pt>
                <c:pt idx="238">
                  <c:v>56</c:v>
                </c:pt>
                <c:pt idx="239">
                  <c:v>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65-4943-A21D-F824B2406D6F}"/>
            </c:ext>
          </c:extLst>
        </c:ser>
        <c:ser>
          <c:idx val="1"/>
          <c:order val="1"/>
          <c:tx>
            <c:strRef>
              <c:f>Tabulky!$D$6</c:f>
              <c:strCache>
                <c:ptCount val="1"/>
                <c:pt idx="0">
                  <c:v>Klienti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Tabulky!$A$8:$A$248</c:f>
              <c:numCache>
                <c:formatCode>m/d/yyyy</c:formatCode>
                <c:ptCount val="241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  <c:pt idx="236">
                  <c:v>44572</c:v>
                </c:pt>
                <c:pt idx="237">
                  <c:v>44579</c:v>
                </c:pt>
                <c:pt idx="238">
                  <c:v>44586</c:v>
                </c:pt>
                <c:pt idx="239">
                  <c:v>44593</c:v>
                </c:pt>
              </c:numCache>
            </c:numRef>
          </c:xVal>
          <c:yVal>
            <c:numRef>
              <c:f>Tabulky!$E$8:$E$248</c:f>
              <c:numCache>
                <c:formatCode>General</c:formatCode>
                <c:ptCount val="241"/>
                <c:pt idx="0">
                  <c:v>61</c:v>
                </c:pt>
                <c:pt idx="1">
                  <c:v>84</c:v>
                </c:pt>
                <c:pt idx="2">
                  <c:v>100</c:v>
                </c:pt>
                <c:pt idx="3">
                  <c:v>103</c:v>
                </c:pt>
                <c:pt idx="4">
                  <c:v>104</c:v>
                </c:pt>
                <c:pt idx="5">
                  <c:v>127</c:v>
                </c:pt>
                <c:pt idx="6">
                  <c:v>145</c:v>
                </c:pt>
                <c:pt idx="7">
                  <c:v>145</c:v>
                </c:pt>
                <c:pt idx="8">
                  <c:v>184</c:v>
                </c:pt>
                <c:pt idx="9">
                  <c:v>185</c:v>
                </c:pt>
                <c:pt idx="10">
                  <c:v>199</c:v>
                </c:pt>
                <c:pt idx="11">
                  <c:v>221</c:v>
                </c:pt>
                <c:pt idx="12">
                  <c:v>244</c:v>
                </c:pt>
                <c:pt idx="13">
                  <c:v>276</c:v>
                </c:pt>
                <c:pt idx="14">
                  <c:v>282</c:v>
                </c:pt>
                <c:pt idx="15">
                  <c:v>299</c:v>
                </c:pt>
                <c:pt idx="16">
                  <c:v>310</c:v>
                </c:pt>
                <c:pt idx="17">
                  <c:v>308</c:v>
                </c:pt>
                <c:pt idx="18">
                  <c:v>300</c:v>
                </c:pt>
                <c:pt idx="19">
                  <c:v>304</c:v>
                </c:pt>
                <c:pt idx="20">
                  <c:v>309</c:v>
                </c:pt>
                <c:pt idx="21">
                  <c:v>319</c:v>
                </c:pt>
                <c:pt idx="22">
                  <c:v>319</c:v>
                </c:pt>
                <c:pt idx="23">
                  <c:v>312</c:v>
                </c:pt>
                <c:pt idx="24">
                  <c:v>331</c:v>
                </c:pt>
                <c:pt idx="25">
                  <c:v>330</c:v>
                </c:pt>
                <c:pt idx="26">
                  <c:v>362</c:v>
                </c:pt>
                <c:pt idx="27">
                  <c:v>347</c:v>
                </c:pt>
                <c:pt idx="28">
                  <c:v>351</c:v>
                </c:pt>
                <c:pt idx="29">
                  <c:v>365</c:v>
                </c:pt>
                <c:pt idx="30">
                  <c:v>380</c:v>
                </c:pt>
                <c:pt idx="31">
                  <c:v>355</c:v>
                </c:pt>
                <c:pt idx="32">
                  <c:v>355</c:v>
                </c:pt>
                <c:pt idx="33">
                  <c:v>360</c:v>
                </c:pt>
                <c:pt idx="34">
                  <c:v>374</c:v>
                </c:pt>
                <c:pt idx="35">
                  <c:v>379</c:v>
                </c:pt>
                <c:pt idx="36">
                  <c:v>373</c:v>
                </c:pt>
                <c:pt idx="37">
                  <c:v>359</c:v>
                </c:pt>
                <c:pt idx="38">
                  <c:v>250</c:v>
                </c:pt>
                <c:pt idx="39">
                  <c:v>237</c:v>
                </c:pt>
                <c:pt idx="40">
                  <c:v>247</c:v>
                </c:pt>
                <c:pt idx="41">
                  <c:v>262</c:v>
                </c:pt>
                <c:pt idx="42">
                  <c:v>251</c:v>
                </c:pt>
                <c:pt idx="43">
                  <c:v>254</c:v>
                </c:pt>
                <c:pt idx="44">
                  <c:v>264</c:v>
                </c:pt>
                <c:pt idx="45">
                  <c:v>236</c:v>
                </c:pt>
                <c:pt idx="46">
                  <c:v>242</c:v>
                </c:pt>
                <c:pt idx="47">
                  <c:v>243</c:v>
                </c:pt>
                <c:pt idx="48">
                  <c:v>249</c:v>
                </c:pt>
                <c:pt idx="49">
                  <c:v>252</c:v>
                </c:pt>
                <c:pt idx="50">
                  <c:v>212</c:v>
                </c:pt>
                <c:pt idx="51">
                  <c:v>210</c:v>
                </c:pt>
                <c:pt idx="52">
                  <c:v>202</c:v>
                </c:pt>
                <c:pt idx="53">
                  <c:v>255</c:v>
                </c:pt>
                <c:pt idx="54">
                  <c:v>263</c:v>
                </c:pt>
                <c:pt idx="55">
                  <c:v>254</c:v>
                </c:pt>
                <c:pt idx="56">
                  <c:v>239</c:v>
                </c:pt>
                <c:pt idx="57">
                  <c:v>236</c:v>
                </c:pt>
                <c:pt idx="58">
                  <c:v>239</c:v>
                </c:pt>
                <c:pt idx="59">
                  <c:v>239</c:v>
                </c:pt>
                <c:pt idx="60">
                  <c:v>295</c:v>
                </c:pt>
                <c:pt idx="61">
                  <c:v>299</c:v>
                </c:pt>
                <c:pt idx="62">
                  <c:v>293</c:v>
                </c:pt>
                <c:pt idx="63">
                  <c:v>241</c:v>
                </c:pt>
                <c:pt idx="64">
                  <c:v>264</c:v>
                </c:pt>
                <c:pt idx="65">
                  <c:v>260</c:v>
                </c:pt>
                <c:pt idx="66">
                  <c:v>261</c:v>
                </c:pt>
                <c:pt idx="67">
                  <c:v>267</c:v>
                </c:pt>
                <c:pt idx="68">
                  <c:v>268</c:v>
                </c:pt>
                <c:pt idx="69">
                  <c:v>280</c:v>
                </c:pt>
                <c:pt idx="70">
                  <c:v>280</c:v>
                </c:pt>
                <c:pt idx="71">
                  <c:v>262</c:v>
                </c:pt>
                <c:pt idx="72">
                  <c:v>264</c:v>
                </c:pt>
                <c:pt idx="73">
                  <c:v>264</c:v>
                </c:pt>
                <c:pt idx="74">
                  <c:v>260</c:v>
                </c:pt>
                <c:pt idx="75">
                  <c:v>270</c:v>
                </c:pt>
                <c:pt idx="76">
                  <c:v>268</c:v>
                </c:pt>
                <c:pt idx="77">
                  <c:v>268</c:v>
                </c:pt>
                <c:pt idx="78">
                  <c:v>275</c:v>
                </c:pt>
                <c:pt idx="79">
                  <c:v>272</c:v>
                </c:pt>
                <c:pt idx="80">
                  <c:v>272</c:v>
                </c:pt>
                <c:pt idx="81">
                  <c:v>274</c:v>
                </c:pt>
                <c:pt idx="82">
                  <c:v>274</c:v>
                </c:pt>
                <c:pt idx="83">
                  <c:v>210</c:v>
                </c:pt>
                <c:pt idx="84">
                  <c:v>201</c:v>
                </c:pt>
                <c:pt idx="85">
                  <c:v>187</c:v>
                </c:pt>
                <c:pt idx="86">
                  <c:v>180</c:v>
                </c:pt>
                <c:pt idx="87">
                  <c:v>177</c:v>
                </c:pt>
                <c:pt idx="88">
                  <c:v>177</c:v>
                </c:pt>
                <c:pt idx="89">
                  <c:v>177</c:v>
                </c:pt>
                <c:pt idx="90">
                  <c:v>157</c:v>
                </c:pt>
                <c:pt idx="91">
                  <c:v>155</c:v>
                </c:pt>
                <c:pt idx="92">
                  <c:v>154</c:v>
                </c:pt>
                <c:pt idx="93">
                  <c:v>46</c:v>
                </c:pt>
                <c:pt idx="94">
                  <c:v>46</c:v>
                </c:pt>
                <c:pt idx="95">
                  <c:v>44</c:v>
                </c:pt>
                <c:pt idx="96">
                  <c:v>34</c:v>
                </c:pt>
                <c:pt idx="97">
                  <c:v>31</c:v>
                </c:pt>
                <c:pt idx="98">
                  <c:v>31</c:v>
                </c:pt>
                <c:pt idx="99">
                  <c:v>30</c:v>
                </c:pt>
                <c:pt idx="100">
                  <c:v>32</c:v>
                </c:pt>
                <c:pt idx="101">
                  <c:v>32</c:v>
                </c:pt>
                <c:pt idx="102">
                  <c:v>33</c:v>
                </c:pt>
                <c:pt idx="103">
                  <c:v>22</c:v>
                </c:pt>
                <c:pt idx="104">
                  <c:v>18</c:v>
                </c:pt>
                <c:pt idx="105">
                  <c:v>17</c:v>
                </c:pt>
                <c:pt idx="106">
                  <c:v>17</c:v>
                </c:pt>
                <c:pt idx="107">
                  <c:v>17</c:v>
                </c:pt>
                <c:pt idx="108">
                  <c:v>18</c:v>
                </c:pt>
                <c:pt idx="109">
                  <c:v>17</c:v>
                </c:pt>
                <c:pt idx="110">
                  <c:v>13</c:v>
                </c:pt>
                <c:pt idx="111">
                  <c:v>14</c:v>
                </c:pt>
                <c:pt idx="112">
                  <c:v>14</c:v>
                </c:pt>
                <c:pt idx="113">
                  <c:v>14</c:v>
                </c:pt>
                <c:pt idx="114">
                  <c:v>15</c:v>
                </c:pt>
                <c:pt idx="115">
                  <c:v>15</c:v>
                </c:pt>
                <c:pt idx="116">
                  <c:v>17</c:v>
                </c:pt>
                <c:pt idx="117">
                  <c:v>17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16</c:v>
                </c:pt>
                <c:pt idx="126">
                  <c:v>15</c:v>
                </c:pt>
                <c:pt idx="127">
                  <c:v>15</c:v>
                </c:pt>
                <c:pt idx="128">
                  <c:v>16</c:v>
                </c:pt>
                <c:pt idx="129">
                  <c:v>15</c:v>
                </c:pt>
                <c:pt idx="130">
                  <c:v>15</c:v>
                </c:pt>
                <c:pt idx="131">
                  <c:v>16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21</c:v>
                </c:pt>
                <c:pt idx="136">
                  <c:v>23</c:v>
                </c:pt>
                <c:pt idx="137">
                  <c:v>21</c:v>
                </c:pt>
                <c:pt idx="138">
                  <c:v>21</c:v>
                </c:pt>
                <c:pt idx="139">
                  <c:v>21</c:v>
                </c:pt>
                <c:pt idx="140">
                  <c:v>21</c:v>
                </c:pt>
                <c:pt idx="141">
                  <c:v>21</c:v>
                </c:pt>
                <c:pt idx="142">
                  <c:v>20</c:v>
                </c:pt>
                <c:pt idx="143">
                  <c:v>21</c:v>
                </c:pt>
                <c:pt idx="144">
                  <c:v>14</c:v>
                </c:pt>
                <c:pt idx="145">
                  <c:v>14</c:v>
                </c:pt>
                <c:pt idx="146">
                  <c:v>14</c:v>
                </c:pt>
                <c:pt idx="147">
                  <c:v>14</c:v>
                </c:pt>
                <c:pt idx="148">
                  <c:v>14</c:v>
                </c:pt>
                <c:pt idx="149">
                  <c:v>13</c:v>
                </c:pt>
                <c:pt idx="150">
                  <c:v>13</c:v>
                </c:pt>
                <c:pt idx="151">
                  <c:v>13</c:v>
                </c:pt>
                <c:pt idx="152">
                  <c:v>13</c:v>
                </c:pt>
                <c:pt idx="153">
                  <c:v>13</c:v>
                </c:pt>
                <c:pt idx="154">
                  <c:v>13</c:v>
                </c:pt>
                <c:pt idx="155">
                  <c:v>13</c:v>
                </c:pt>
                <c:pt idx="156">
                  <c:v>13</c:v>
                </c:pt>
                <c:pt idx="157">
                  <c:v>13</c:v>
                </c:pt>
                <c:pt idx="158">
                  <c:v>13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14</c:v>
                </c:pt>
                <c:pt idx="166">
                  <c:v>14</c:v>
                </c:pt>
                <c:pt idx="167">
                  <c:v>15</c:v>
                </c:pt>
                <c:pt idx="168">
                  <c:v>16</c:v>
                </c:pt>
                <c:pt idx="169">
                  <c:v>16</c:v>
                </c:pt>
                <c:pt idx="170">
                  <c:v>19</c:v>
                </c:pt>
                <c:pt idx="171">
                  <c:v>19</c:v>
                </c:pt>
                <c:pt idx="172">
                  <c:v>19</c:v>
                </c:pt>
                <c:pt idx="173">
                  <c:v>22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17</c:v>
                </c:pt>
                <c:pt idx="178">
                  <c:v>17</c:v>
                </c:pt>
                <c:pt idx="179">
                  <c:v>16</c:v>
                </c:pt>
                <c:pt idx="180">
                  <c:v>17</c:v>
                </c:pt>
                <c:pt idx="181">
                  <c:v>18</c:v>
                </c:pt>
                <c:pt idx="182">
                  <c:v>18</c:v>
                </c:pt>
                <c:pt idx="183">
                  <c:v>17</c:v>
                </c:pt>
                <c:pt idx="184">
                  <c:v>17</c:v>
                </c:pt>
                <c:pt idx="185">
                  <c:v>16</c:v>
                </c:pt>
                <c:pt idx="186">
                  <c:v>14</c:v>
                </c:pt>
                <c:pt idx="187">
                  <c:v>14</c:v>
                </c:pt>
                <c:pt idx="188">
                  <c:v>14</c:v>
                </c:pt>
                <c:pt idx="189">
                  <c:v>14</c:v>
                </c:pt>
                <c:pt idx="190">
                  <c:v>14</c:v>
                </c:pt>
                <c:pt idx="191">
                  <c:v>19</c:v>
                </c:pt>
                <c:pt idx="192">
                  <c:v>18</c:v>
                </c:pt>
                <c:pt idx="193">
                  <c:v>18</c:v>
                </c:pt>
                <c:pt idx="194">
                  <c:v>17</c:v>
                </c:pt>
                <c:pt idx="195">
                  <c:v>18</c:v>
                </c:pt>
                <c:pt idx="196">
                  <c:v>18</c:v>
                </c:pt>
                <c:pt idx="197">
                  <c:v>18</c:v>
                </c:pt>
                <c:pt idx="198">
                  <c:v>18</c:v>
                </c:pt>
                <c:pt idx="199">
                  <c:v>18</c:v>
                </c:pt>
                <c:pt idx="200">
                  <c:v>19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20</c:v>
                </c:pt>
                <c:pt idx="207">
                  <c:v>17</c:v>
                </c:pt>
                <c:pt idx="208">
                  <c:v>17</c:v>
                </c:pt>
                <c:pt idx="209">
                  <c:v>17</c:v>
                </c:pt>
                <c:pt idx="210">
                  <c:v>17</c:v>
                </c:pt>
                <c:pt idx="211">
                  <c:v>17</c:v>
                </c:pt>
                <c:pt idx="212">
                  <c:v>17</c:v>
                </c:pt>
                <c:pt idx="213">
                  <c:v>14</c:v>
                </c:pt>
                <c:pt idx="214">
                  <c:v>14</c:v>
                </c:pt>
                <c:pt idx="215">
                  <c:v>12</c:v>
                </c:pt>
                <c:pt idx="216">
                  <c:v>6</c:v>
                </c:pt>
                <c:pt idx="217">
                  <c:v>4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17</c:v>
                </c:pt>
                <c:pt idx="222">
                  <c:v>14</c:v>
                </c:pt>
                <c:pt idx="223">
                  <c:v>2</c:v>
                </c:pt>
                <c:pt idx="224">
                  <c:v>13</c:v>
                </c:pt>
                <c:pt idx="225">
                  <c:v>11</c:v>
                </c:pt>
                <c:pt idx="226">
                  <c:v>1</c:v>
                </c:pt>
                <c:pt idx="227">
                  <c:v>6</c:v>
                </c:pt>
                <c:pt idx="228">
                  <c:v>17</c:v>
                </c:pt>
                <c:pt idx="229">
                  <c:v>19</c:v>
                </c:pt>
                <c:pt idx="230">
                  <c:v>47</c:v>
                </c:pt>
                <c:pt idx="231">
                  <c:v>64</c:v>
                </c:pt>
                <c:pt idx="232">
                  <c:v>54</c:v>
                </c:pt>
                <c:pt idx="233">
                  <c:v>68</c:v>
                </c:pt>
                <c:pt idx="234">
                  <c:v>68</c:v>
                </c:pt>
                <c:pt idx="235">
                  <c:v>21</c:v>
                </c:pt>
                <c:pt idx="236">
                  <c:v>13</c:v>
                </c:pt>
                <c:pt idx="237">
                  <c:v>9</c:v>
                </c:pt>
                <c:pt idx="238">
                  <c:v>43</c:v>
                </c:pt>
                <c:pt idx="239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E65-4943-A21D-F824B2406D6F}"/>
            </c:ext>
          </c:extLst>
        </c:ser>
        <c:ser>
          <c:idx val="2"/>
          <c:order val="2"/>
          <c:tx>
            <c:strRef>
              <c:f>Tabulky!$F$6</c:f>
              <c:strCache>
                <c:ptCount val="1"/>
                <c:pt idx="0">
                  <c:v>Pracovníci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Tabulky!$A$8:$A$248</c:f>
              <c:numCache>
                <c:formatCode>m/d/yyyy</c:formatCode>
                <c:ptCount val="241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  <c:pt idx="236">
                  <c:v>44572</c:v>
                </c:pt>
                <c:pt idx="237">
                  <c:v>44579</c:v>
                </c:pt>
                <c:pt idx="238">
                  <c:v>44586</c:v>
                </c:pt>
                <c:pt idx="239">
                  <c:v>44593</c:v>
                </c:pt>
              </c:numCache>
            </c:numRef>
          </c:xVal>
          <c:yVal>
            <c:numRef>
              <c:f>Tabulky!$G$8:$G$248</c:f>
              <c:numCache>
                <c:formatCode>General</c:formatCode>
                <c:ptCount val="241"/>
                <c:pt idx="0">
                  <c:v>110</c:v>
                </c:pt>
                <c:pt idx="1">
                  <c:v>107</c:v>
                </c:pt>
                <c:pt idx="2">
                  <c:v>132</c:v>
                </c:pt>
                <c:pt idx="3">
                  <c:v>143</c:v>
                </c:pt>
                <c:pt idx="4">
                  <c:v>145</c:v>
                </c:pt>
                <c:pt idx="5">
                  <c:v>154</c:v>
                </c:pt>
                <c:pt idx="6">
                  <c:v>166</c:v>
                </c:pt>
                <c:pt idx="7">
                  <c:v>181</c:v>
                </c:pt>
                <c:pt idx="8">
                  <c:v>198</c:v>
                </c:pt>
                <c:pt idx="9">
                  <c:v>214</c:v>
                </c:pt>
                <c:pt idx="10">
                  <c:v>229</c:v>
                </c:pt>
                <c:pt idx="11">
                  <c:v>237</c:v>
                </c:pt>
                <c:pt idx="12">
                  <c:v>238</c:v>
                </c:pt>
                <c:pt idx="13">
                  <c:v>257</c:v>
                </c:pt>
                <c:pt idx="14">
                  <c:v>270</c:v>
                </c:pt>
                <c:pt idx="15">
                  <c:v>278</c:v>
                </c:pt>
                <c:pt idx="16">
                  <c:v>275</c:v>
                </c:pt>
                <c:pt idx="17">
                  <c:v>265</c:v>
                </c:pt>
                <c:pt idx="18">
                  <c:v>250</c:v>
                </c:pt>
                <c:pt idx="19">
                  <c:v>259</c:v>
                </c:pt>
                <c:pt idx="20">
                  <c:v>263</c:v>
                </c:pt>
                <c:pt idx="21">
                  <c:v>267</c:v>
                </c:pt>
                <c:pt idx="22">
                  <c:v>267</c:v>
                </c:pt>
                <c:pt idx="23">
                  <c:v>273</c:v>
                </c:pt>
                <c:pt idx="24">
                  <c:v>267</c:v>
                </c:pt>
                <c:pt idx="25">
                  <c:v>269</c:v>
                </c:pt>
                <c:pt idx="26">
                  <c:v>273</c:v>
                </c:pt>
                <c:pt idx="27">
                  <c:v>279</c:v>
                </c:pt>
                <c:pt idx="28">
                  <c:v>289</c:v>
                </c:pt>
                <c:pt idx="29">
                  <c:v>288</c:v>
                </c:pt>
                <c:pt idx="30">
                  <c:v>289</c:v>
                </c:pt>
                <c:pt idx="31">
                  <c:v>298</c:v>
                </c:pt>
                <c:pt idx="32">
                  <c:v>295</c:v>
                </c:pt>
                <c:pt idx="33">
                  <c:v>291</c:v>
                </c:pt>
                <c:pt idx="34">
                  <c:v>294</c:v>
                </c:pt>
                <c:pt idx="35">
                  <c:v>289</c:v>
                </c:pt>
                <c:pt idx="36">
                  <c:v>276</c:v>
                </c:pt>
                <c:pt idx="37">
                  <c:v>262</c:v>
                </c:pt>
                <c:pt idx="38">
                  <c:v>210</c:v>
                </c:pt>
                <c:pt idx="39">
                  <c:v>203</c:v>
                </c:pt>
                <c:pt idx="40">
                  <c:v>181</c:v>
                </c:pt>
                <c:pt idx="41">
                  <c:v>186</c:v>
                </c:pt>
                <c:pt idx="42">
                  <c:v>185</c:v>
                </c:pt>
                <c:pt idx="43">
                  <c:v>188</c:v>
                </c:pt>
                <c:pt idx="44">
                  <c:v>192</c:v>
                </c:pt>
                <c:pt idx="45">
                  <c:v>193</c:v>
                </c:pt>
                <c:pt idx="46">
                  <c:v>195</c:v>
                </c:pt>
                <c:pt idx="47">
                  <c:v>193</c:v>
                </c:pt>
                <c:pt idx="48">
                  <c:v>203</c:v>
                </c:pt>
                <c:pt idx="49">
                  <c:v>191</c:v>
                </c:pt>
                <c:pt idx="50">
                  <c:v>170</c:v>
                </c:pt>
                <c:pt idx="51">
                  <c:v>174</c:v>
                </c:pt>
                <c:pt idx="52">
                  <c:v>178</c:v>
                </c:pt>
                <c:pt idx="53">
                  <c:v>182</c:v>
                </c:pt>
                <c:pt idx="54">
                  <c:v>185</c:v>
                </c:pt>
                <c:pt idx="55">
                  <c:v>184</c:v>
                </c:pt>
                <c:pt idx="56">
                  <c:v>180</c:v>
                </c:pt>
                <c:pt idx="57">
                  <c:v>178</c:v>
                </c:pt>
                <c:pt idx="58">
                  <c:v>184</c:v>
                </c:pt>
                <c:pt idx="59">
                  <c:v>186</c:v>
                </c:pt>
                <c:pt idx="60">
                  <c:v>185</c:v>
                </c:pt>
                <c:pt idx="61">
                  <c:v>182</c:v>
                </c:pt>
                <c:pt idx="62">
                  <c:v>179</c:v>
                </c:pt>
                <c:pt idx="63">
                  <c:v>187</c:v>
                </c:pt>
                <c:pt idx="64">
                  <c:v>195</c:v>
                </c:pt>
                <c:pt idx="65">
                  <c:v>193</c:v>
                </c:pt>
                <c:pt idx="66">
                  <c:v>192</c:v>
                </c:pt>
                <c:pt idx="67">
                  <c:v>195</c:v>
                </c:pt>
                <c:pt idx="68">
                  <c:v>194</c:v>
                </c:pt>
                <c:pt idx="69">
                  <c:v>186</c:v>
                </c:pt>
                <c:pt idx="70">
                  <c:v>187</c:v>
                </c:pt>
                <c:pt idx="71">
                  <c:v>199</c:v>
                </c:pt>
                <c:pt idx="72">
                  <c:v>209</c:v>
                </c:pt>
                <c:pt idx="73">
                  <c:v>192</c:v>
                </c:pt>
                <c:pt idx="74">
                  <c:v>191</c:v>
                </c:pt>
                <c:pt idx="75">
                  <c:v>191</c:v>
                </c:pt>
                <c:pt idx="76">
                  <c:v>190</c:v>
                </c:pt>
                <c:pt idx="77">
                  <c:v>196</c:v>
                </c:pt>
                <c:pt idx="78">
                  <c:v>197</c:v>
                </c:pt>
                <c:pt idx="79">
                  <c:v>197</c:v>
                </c:pt>
                <c:pt idx="80">
                  <c:v>192</c:v>
                </c:pt>
                <c:pt idx="81">
                  <c:v>192</c:v>
                </c:pt>
                <c:pt idx="82">
                  <c:v>189</c:v>
                </c:pt>
                <c:pt idx="83">
                  <c:v>191</c:v>
                </c:pt>
                <c:pt idx="84">
                  <c:v>196</c:v>
                </c:pt>
                <c:pt idx="85">
                  <c:v>164</c:v>
                </c:pt>
                <c:pt idx="86">
                  <c:v>163</c:v>
                </c:pt>
                <c:pt idx="87">
                  <c:v>165</c:v>
                </c:pt>
                <c:pt idx="88">
                  <c:v>164</c:v>
                </c:pt>
                <c:pt idx="89">
                  <c:v>165</c:v>
                </c:pt>
                <c:pt idx="90">
                  <c:v>160</c:v>
                </c:pt>
                <c:pt idx="91">
                  <c:v>161</c:v>
                </c:pt>
                <c:pt idx="92">
                  <c:v>158</c:v>
                </c:pt>
                <c:pt idx="93">
                  <c:v>96</c:v>
                </c:pt>
                <c:pt idx="94">
                  <c:v>96</c:v>
                </c:pt>
                <c:pt idx="95">
                  <c:v>94</c:v>
                </c:pt>
                <c:pt idx="96">
                  <c:v>71</c:v>
                </c:pt>
                <c:pt idx="97">
                  <c:v>66</c:v>
                </c:pt>
                <c:pt idx="98">
                  <c:v>67</c:v>
                </c:pt>
                <c:pt idx="99">
                  <c:v>68</c:v>
                </c:pt>
                <c:pt idx="100">
                  <c:v>70</c:v>
                </c:pt>
                <c:pt idx="101">
                  <c:v>69</c:v>
                </c:pt>
                <c:pt idx="102">
                  <c:v>68</c:v>
                </c:pt>
                <c:pt idx="103">
                  <c:v>62</c:v>
                </c:pt>
                <c:pt idx="104">
                  <c:v>56</c:v>
                </c:pt>
                <c:pt idx="105">
                  <c:v>57</c:v>
                </c:pt>
                <c:pt idx="106">
                  <c:v>57</c:v>
                </c:pt>
                <c:pt idx="107">
                  <c:v>54</c:v>
                </c:pt>
                <c:pt idx="108">
                  <c:v>50</c:v>
                </c:pt>
                <c:pt idx="109">
                  <c:v>50</c:v>
                </c:pt>
                <c:pt idx="110">
                  <c:v>43</c:v>
                </c:pt>
                <c:pt idx="111">
                  <c:v>39</c:v>
                </c:pt>
                <c:pt idx="112">
                  <c:v>40</c:v>
                </c:pt>
                <c:pt idx="113">
                  <c:v>40</c:v>
                </c:pt>
                <c:pt idx="114">
                  <c:v>38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38</c:v>
                </c:pt>
                <c:pt idx="119">
                  <c:v>38</c:v>
                </c:pt>
                <c:pt idx="120">
                  <c:v>38</c:v>
                </c:pt>
                <c:pt idx="121">
                  <c:v>36</c:v>
                </c:pt>
                <c:pt idx="122">
                  <c:v>39</c:v>
                </c:pt>
                <c:pt idx="123">
                  <c:v>39</c:v>
                </c:pt>
                <c:pt idx="124">
                  <c:v>42</c:v>
                </c:pt>
                <c:pt idx="125">
                  <c:v>44</c:v>
                </c:pt>
                <c:pt idx="126">
                  <c:v>44</c:v>
                </c:pt>
                <c:pt idx="127">
                  <c:v>44</c:v>
                </c:pt>
                <c:pt idx="128">
                  <c:v>44</c:v>
                </c:pt>
                <c:pt idx="129">
                  <c:v>43</c:v>
                </c:pt>
                <c:pt idx="130">
                  <c:v>43</c:v>
                </c:pt>
                <c:pt idx="131">
                  <c:v>46</c:v>
                </c:pt>
                <c:pt idx="132">
                  <c:v>47</c:v>
                </c:pt>
                <c:pt idx="133">
                  <c:v>47</c:v>
                </c:pt>
                <c:pt idx="134">
                  <c:v>47</c:v>
                </c:pt>
                <c:pt idx="135">
                  <c:v>45</c:v>
                </c:pt>
                <c:pt idx="136">
                  <c:v>46</c:v>
                </c:pt>
                <c:pt idx="137">
                  <c:v>43</c:v>
                </c:pt>
                <c:pt idx="138">
                  <c:v>39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42</c:v>
                </c:pt>
                <c:pt idx="144">
                  <c:v>39</c:v>
                </c:pt>
                <c:pt idx="145">
                  <c:v>39</c:v>
                </c:pt>
                <c:pt idx="146">
                  <c:v>39</c:v>
                </c:pt>
                <c:pt idx="147">
                  <c:v>39</c:v>
                </c:pt>
                <c:pt idx="148">
                  <c:v>39</c:v>
                </c:pt>
                <c:pt idx="149">
                  <c:v>37</c:v>
                </c:pt>
                <c:pt idx="150">
                  <c:v>37</c:v>
                </c:pt>
                <c:pt idx="151">
                  <c:v>36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31</c:v>
                </c:pt>
                <c:pt idx="157">
                  <c:v>31</c:v>
                </c:pt>
                <c:pt idx="158">
                  <c:v>30</c:v>
                </c:pt>
                <c:pt idx="159">
                  <c:v>29</c:v>
                </c:pt>
                <c:pt idx="160">
                  <c:v>29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32</c:v>
                </c:pt>
                <c:pt idx="166">
                  <c:v>32</c:v>
                </c:pt>
                <c:pt idx="167">
                  <c:v>33</c:v>
                </c:pt>
                <c:pt idx="168">
                  <c:v>33</c:v>
                </c:pt>
                <c:pt idx="169">
                  <c:v>33</c:v>
                </c:pt>
                <c:pt idx="170">
                  <c:v>32</c:v>
                </c:pt>
                <c:pt idx="171">
                  <c:v>32</c:v>
                </c:pt>
                <c:pt idx="172">
                  <c:v>31</c:v>
                </c:pt>
                <c:pt idx="173">
                  <c:v>29</c:v>
                </c:pt>
                <c:pt idx="174">
                  <c:v>30</c:v>
                </c:pt>
                <c:pt idx="175">
                  <c:v>28</c:v>
                </c:pt>
                <c:pt idx="176">
                  <c:v>28</c:v>
                </c:pt>
                <c:pt idx="177">
                  <c:v>27</c:v>
                </c:pt>
                <c:pt idx="178">
                  <c:v>27</c:v>
                </c:pt>
                <c:pt idx="179">
                  <c:v>27</c:v>
                </c:pt>
                <c:pt idx="180">
                  <c:v>26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18</c:v>
                </c:pt>
                <c:pt idx="185">
                  <c:v>19</c:v>
                </c:pt>
                <c:pt idx="186">
                  <c:v>20</c:v>
                </c:pt>
                <c:pt idx="187">
                  <c:v>20</c:v>
                </c:pt>
                <c:pt idx="188">
                  <c:v>20</c:v>
                </c:pt>
                <c:pt idx="189">
                  <c:v>19</c:v>
                </c:pt>
                <c:pt idx="190">
                  <c:v>19</c:v>
                </c:pt>
                <c:pt idx="191">
                  <c:v>18</c:v>
                </c:pt>
                <c:pt idx="192">
                  <c:v>19</c:v>
                </c:pt>
                <c:pt idx="193">
                  <c:v>19</c:v>
                </c:pt>
                <c:pt idx="194">
                  <c:v>18</c:v>
                </c:pt>
                <c:pt idx="195">
                  <c:v>18</c:v>
                </c:pt>
                <c:pt idx="196">
                  <c:v>18</c:v>
                </c:pt>
                <c:pt idx="197">
                  <c:v>18</c:v>
                </c:pt>
                <c:pt idx="198">
                  <c:v>17</c:v>
                </c:pt>
                <c:pt idx="199">
                  <c:v>18</c:v>
                </c:pt>
                <c:pt idx="200">
                  <c:v>18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19</c:v>
                </c:pt>
                <c:pt idx="207">
                  <c:v>18</c:v>
                </c:pt>
                <c:pt idx="208">
                  <c:v>18</c:v>
                </c:pt>
                <c:pt idx="209">
                  <c:v>18</c:v>
                </c:pt>
                <c:pt idx="210">
                  <c:v>18</c:v>
                </c:pt>
                <c:pt idx="211">
                  <c:v>18</c:v>
                </c:pt>
                <c:pt idx="212">
                  <c:v>16</c:v>
                </c:pt>
                <c:pt idx="213">
                  <c:v>11</c:v>
                </c:pt>
                <c:pt idx="214">
                  <c:v>11</c:v>
                </c:pt>
                <c:pt idx="215">
                  <c:v>11</c:v>
                </c:pt>
                <c:pt idx="216">
                  <c:v>10</c:v>
                </c:pt>
                <c:pt idx="217">
                  <c:v>7</c:v>
                </c:pt>
                <c:pt idx="218">
                  <c:v>6</c:v>
                </c:pt>
                <c:pt idx="219">
                  <c:v>7</c:v>
                </c:pt>
                <c:pt idx="220">
                  <c:v>7</c:v>
                </c:pt>
                <c:pt idx="221">
                  <c:v>10</c:v>
                </c:pt>
                <c:pt idx="222">
                  <c:v>9</c:v>
                </c:pt>
                <c:pt idx="223">
                  <c:v>3</c:v>
                </c:pt>
                <c:pt idx="224">
                  <c:v>5</c:v>
                </c:pt>
                <c:pt idx="225">
                  <c:v>3</c:v>
                </c:pt>
                <c:pt idx="226">
                  <c:v>8</c:v>
                </c:pt>
                <c:pt idx="227">
                  <c:v>14</c:v>
                </c:pt>
                <c:pt idx="228">
                  <c:v>27</c:v>
                </c:pt>
                <c:pt idx="229">
                  <c:v>60</c:v>
                </c:pt>
                <c:pt idx="230">
                  <c:v>79</c:v>
                </c:pt>
                <c:pt idx="231">
                  <c:v>120</c:v>
                </c:pt>
                <c:pt idx="232">
                  <c:v>109</c:v>
                </c:pt>
                <c:pt idx="233">
                  <c:v>98</c:v>
                </c:pt>
                <c:pt idx="234">
                  <c:v>95</c:v>
                </c:pt>
                <c:pt idx="235">
                  <c:v>53</c:v>
                </c:pt>
                <c:pt idx="236">
                  <c:v>38</c:v>
                </c:pt>
                <c:pt idx="237">
                  <c:v>67</c:v>
                </c:pt>
                <c:pt idx="238">
                  <c:v>109</c:v>
                </c:pt>
                <c:pt idx="239">
                  <c:v>166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E65-4943-A21D-F824B2406D6F}"/>
            </c:ext>
          </c:extLst>
        </c:ser>
        <c:ser>
          <c:idx val="3"/>
          <c:order val="3"/>
          <c:tx>
            <c:strRef>
              <c:f>Tabulky!$H$6</c:f>
              <c:strCache>
                <c:ptCount val="1"/>
                <c:pt idx="0">
                  <c:v>Úmrtí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Tabulky!$A$8:$A$248</c:f>
              <c:numCache>
                <c:formatCode>m/d/yyyy</c:formatCode>
                <c:ptCount val="241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  <c:pt idx="236">
                  <c:v>44572</c:v>
                </c:pt>
                <c:pt idx="237">
                  <c:v>44579</c:v>
                </c:pt>
                <c:pt idx="238">
                  <c:v>44586</c:v>
                </c:pt>
                <c:pt idx="239">
                  <c:v>44593</c:v>
                </c:pt>
              </c:numCache>
            </c:numRef>
          </c:xVal>
          <c:yVal>
            <c:numRef>
              <c:f>Tabulky!$I$8:$I$248</c:f>
              <c:numCache>
                <c:formatCode>General</c:formatCode>
                <c:ptCount val="241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13</c:v>
                </c:pt>
                <c:pt idx="4">
                  <c:v>15</c:v>
                </c:pt>
                <c:pt idx="5">
                  <c:v>19</c:v>
                </c:pt>
                <c:pt idx="6">
                  <c:v>20</c:v>
                </c:pt>
                <c:pt idx="7">
                  <c:v>23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31</c:v>
                </c:pt>
                <c:pt idx="12">
                  <c:v>40</c:v>
                </c:pt>
                <c:pt idx="13">
                  <c:v>42</c:v>
                </c:pt>
                <c:pt idx="14">
                  <c:v>49</c:v>
                </c:pt>
                <c:pt idx="15">
                  <c:v>51</c:v>
                </c:pt>
                <c:pt idx="16">
                  <c:v>53</c:v>
                </c:pt>
                <c:pt idx="17">
                  <c:v>54</c:v>
                </c:pt>
                <c:pt idx="18">
                  <c:v>57</c:v>
                </c:pt>
                <c:pt idx="19">
                  <c:v>61</c:v>
                </c:pt>
                <c:pt idx="20">
                  <c:v>62</c:v>
                </c:pt>
                <c:pt idx="21">
                  <c:v>64</c:v>
                </c:pt>
                <c:pt idx="22">
                  <c:v>64</c:v>
                </c:pt>
                <c:pt idx="23">
                  <c:v>70</c:v>
                </c:pt>
                <c:pt idx="24">
                  <c:v>70</c:v>
                </c:pt>
                <c:pt idx="25">
                  <c:v>71</c:v>
                </c:pt>
                <c:pt idx="26">
                  <c:v>71</c:v>
                </c:pt>
                <c:pt idx="27">
                  <c:v>74</c:v>
                </c:pt>
                <c:pt idx="28">
                  <c:v>78</c:v>
                </c:pt>
                <c:pt idx="29">
                  <c:v>81</c:v>
                </c:pt>
                <c:pt idx="30">
                  <c:v>88</c:v>
                </c:pt>
                <c:pt idx="31">
                  <c:v>89</c:v>
                </c:pt>
                <c:pt idx="32">
                  <c:v>89</c:v>
                </c:pt>
                <c:pt idx="33">
                  <c:v>90</c:v>
                </c:pt>
                <c:pt idx="34">
                  <c:v>91</c:v>
                </c:pt>
                <c:pt idx="35">
                  <c:v>91</c:v>
                </c:pt>
                <c:pt idx="36">
                  <c:v>91</c:v>
                </c:pt>
                <c:pt idx="37">
                  <c:v>94</c:v>
                </c:pt>
                <c:pt idx="38">
                  <c:v>97</c:v>
                </c:pt>
                <c:pt idx="39">
                  <c:v>98</c:v>
                </c:pt>
                <c:pt idx="40">
                  <c:v>99</c:v>
                </c:pt>
                <c:pt idx="41">
                  <c:v>105</c:v>
                </c:pt>
                <c:pt idx="42">
                  <c:v>106</c:v>
                </c:pt>
                <c:pt idx="43">
                  <c:v>106</c:v>
                </c:pt>
                <c:pt idx="44">
                  <c:v>107</c:v>
                </c:pt>
                <c:pt idx="45">
                  <c:v>120</c:v>
                </c:pt>
                <c:pt idx="46">
                  <c:v>121</c:v>
                </c:pt>
                <c:pt idx="47">
                  <c:v>123</c:v>
                </c:pt>
                <c:pt idx="48">
                  <c:v>129</c:v>
                </c:pt>
                <c:pt idx="49">
                  <c:v>131</c:v>
                </c:pt>
                <c:pt idx="50">
                  <c:v>136</c:v>
                </c:pt>
                <c:pt idx="51">
                  <c:v>138</c:v>
                </c:pt>
                <c:pt idx="52">
                  <c:v>143</c:v>
                </c:pt>
                <c:pt idx="53">
                  <c:v>143</c:v>
                </c:pt>
                <c:pt idx="54">
                  <c:v>144</c:v>
                </c:pt>
                <c:pt idx="55">
                  <c:v>146</c:v>
                </c:pt>
                <c:pt idx="56">
                  <c:v>148</c:v>
                </c:pt>
                <c:pt idx="57">
                  <c:v>151</c:v>
                </c:pt>
                <c:pt idx="58">
                  <c:v>154</c:v>
                </c:pt>
                <c:pt idx="59">
                  <c:v>154</c:v>
                </c:pt>
                <c:pt idx="60">
                  <c:v>156</c:v>
                </c:pt>
                <c:pt idx="61">
                  <c:v>156</c:v>
                </c:pt>
                <c:pt idx="62">
                  <c:v>163</c:v>
                </c:pt>
                <c:pt idx="63">
                  <c:v>173</c:v>
                </c:pt>
                <c:pt idx="64">
                  <c:v>178</c:v>
                </c:pt>
                <c:pt idx="65">
                  <c:v>179</c:v>
                </c:pt>
                <c:pt idx="66">
                  <c:v>181</c:v>
                </c:pt>
                <c:pt idx="67">
                  <c:v>182</c:v>
                </c:pt>
                <c:pt idx="68">
                  <c:v>184</c:v>
                </c:pt>
                <c:pt idx="69">
                  <c:v>186</c:v>
                </c:pt>
                <c:pt idx="70">
                  <c:v>187</c:v>
                </c:pt>
                <c:pt idx="71">
                  <c:v>193</c:v>
                </c:pt>
                <c:pt idx="72">
                  <c:v>194</c:v>
                </c:pt>
                <c:pt idx="73">
                  <c:v>194</c:v>
                </c:pt>
                <c:pt idx="74">
                  <c:v>198</c:v>
                </c:pt>
                <c:pt idx="75">
                  <c:v>198</c:v>
                </c:pt>
                <c:pt idx="76">
                  <c:v>201</c:v>
                </c:pt>
                <c:pt idx="77">
                  <c:v>208</c:v>
                </c:pt>
                <c:pt idx="78">
                  <c:v>208</c:v>
                </c:pt>
                <c:pt idx="79">
                  <c:v>210</c:v>
                </c:pt>
                <c:pt idx="80">
                  <c:v>210</c:v>
                </c:pt>
                <c:pt idx="81">
                  <c:v>210</c:v>
                </c:pt>
                <c:pt idx="82">
                  <c:v>212</c:v>
                </c:pt>
                <c:pt idx="83">
                  <c:v>213</c:v>
                </c:pt>
                <c:pt idx="84">
                  <c:v>213</c:v>
                </c:pt>
                <c:pt idx="85">
                  <c:v>215</c:v>
                </c:pt>
                <c:pt idx="86">
                  <c:v>215</c:v>
                </c:pt>
                <c:pt idx="87">
                  <c:v>215</c:v>
                </c:pt>
                <c:pt idx="88">
                  <c:v>215</c:v>
                </c:pt>
                <c:pt idx="89">
                  <c:v>218</c:v>
                </c:pt>
                <c:pt idx="90">
                  <c:v>218</c:v>
                </c:pt>
                <c:pt idx="91">
                  <c:v>218</c:v>
                </c:pt>
                <c:pt idx="92">
                  <c:v>218</c:v>
                </c:pt>
                <c:pt idx="93">
                  <c:v>218</c:v>
                </c:pt>
                <c:pt idx="94">
                  <c:v>218</c:v>
                </c:pt>
                <c:pt idx="95">
                  <c:v>218</c:v>
                </c:pt>
                <c:pt idx="96">
                  <c:v>219</c:v>
                </c:pt>
                <c:pt idx="97">
                  <c:v>220</c:v>
                </c:pt>
                <c:pt idx="98">
                  <c:v>221</c:v>
                </c:pt>
                <c:pt idx="99">
                  <c:v>221</c:v>
                </c:pt>
                <c:pt idx="100">
                  <c:v>221</c:v>
                </c:pt>
                <c:pt idx="101">
                  <c:v>221</c:v>
                </c:pt>
                <c:pt idx="102">
                  <c:v>221</c:v>
                </c:pt>
                <c:pt idx="103">
                  <c:v>222</c:v>
                </c:pt>
                <c:pt idx="104">
                  <c:v>222</c:v>
                </c:pt>
                <c:pt idx="105">
                  <c:v>222</c:v>
                </c:pt>
                <c:pt idx="106">
                  <c:v>222</c:v>
                </c:pt>
                <c:pt idx="107">
                  <c:v>222</c:v>
                </c:pt>
                <c:pt idx="108">
                  <c:v>223</c:v>
                </c:pt>
                <c:pt idx="109">
                  <c:v>224</c:v>
                </c:pt>
                <c:pt idx="110">
                  <c:v>226</c:v>
                </c:pt>
                <c:pt idx="111">
                  <c:v>226</c:v>
                </c:pt>
                <c:pt idx="112">
                  <c:v>226</c:v>
                </c:pt>
                <c:pt idx="113">
                  <c:v>226</c:v>
                </c:pt>
                <c:pt idx="114">
                  <c:v>226</c:v>
                </c:pt>
                <c:pt idx="115">
                  <c:v>228</c:v>
                </c:pt>
                <c:pt idx="116">
                  <c:v>228</c:v>
                </c:pt>
                <c:pt idx="117">
                  <c:v>229</c:v>
                </c:pt>
                <c:pt idx="118">
                  <c:v>229</c:v>
                </c:pt>
                <c:pt idx="119">
                  <c:v>229</c:v>
                </c:pt>
                <c:pt idx="120">
                  <c:v>230</c:v>
                </c:pt>
                <c:pt idx="121">
                  <c:v>230</c:v>
                </c:pt>
                <c:pt idx="122">
                  <c:v>230</c:v>
                </c:pt>
                <c:pt idx="123">
                  <c:v>230</c:v>
                </c:pt>
                <c:pt idx="124">
                  <c:v>230</c:v>
                </c:pt>
                <c:pt idx="125">
                  <c:v>230</c:v>
                </c:pt>
                <c:pt idx="126">
                  <c:v>230</c:v>
                </c:pt>
                <c:pt idx="127">
                  <c:v>230</c:v>
                </c:pt>
                <c:pt idx="128">
                  <c:v>230</c:v>
                </c:pt>
                <c:pt idx="129">
                  <c:v>230</c:v>
                </c:pt>
                <c:pt idx="130">
                  <c:v>230</c:v>
                </c:pt>
                <c:pt idx="131">
                  <c:v>230</c:v>
                </c:pt>
                <c:pt idx="132">
                  <c:v>230</c:v>
                </c:pt>
                <c:pt idx="133">
                  <c:v>230</c:v>
                </c:pt>
                <c:pt idx="134">
                  <c:v>230</c:v>
                </c:pt>
                <c:pt idx="135">
                  <c:v>230</c:v>
                </c:pt>
                <c:pt idx="136">
                  <c:v>230</c:v>
                </c:pt>
                <c:pt idx="137">
                  <c:v>230</c:v>
                </c:pt>
                <c:pt idx="138">
                  <c:v>231</c:v>
                </c:pt>
                <c:pt idx="139">
                  <c:v>231</c:v>
                </c:pt>
                <c:pt idx="140">
                  <c:v>231</c:v>
                </c:pt>
                <c:pt idx="141">
                  <c:v>231</c:v>
                </c:pt>
                <c:pt idx="142">
                  <c:v>231</c:v>
                </c:pt>
                <c:pt idx="143">
                  <c:v>231</c:v>
                </c:pt>
                <c:pt idx="144">
                  <c:v>231</c:v>
                </c:pt>
                <c:pt idx="145">
                  <c:v>232</c:v>
                </c:pt>
                <c:pt idx="146">
                  <c:v>232</c:v>
                </c:pt>
                <c:pt idx="147">
                  <c:v>232</c:v>
                </c:pt>
                <c:pt idx="148">
                  <c:v>232</c:v>
                </c:pt>
                <c:pt idx="149">
                  <c:v>232</c:v>
                </c:pt>
                <c:pt idx="150">
                  <c:v>232</c:v>
                </c:pt>
                <c:pt idx="151">
                  <c:v>232</c:v>
                </c:pt>
                <c:pt idx="152">
                  <c:v>232</c:v>
                </c:pt>
                <c:pt idx="153">
                  <c:v>232</c:v>
                </c:pt>
                <c:pt idx="154">
                  <c:v>232</c:v>
                </c:pt>
                <c:pt idx="155">
                  <c:v>232</c:v>
                </c:pt>
                <c:pt idx="156">
                  <c:v>232</c:v>
                </c:pt>
                <c:pt idx="157">
                  <c:v>232</c:v>
                </c:pt>
                <c:pt idx="158">
                  <c:v>232</c:v>
                </c:pt>
                <c:pt idx="159">
                  <c:v>232</c:v>
                </c:pt>
                <c:pt idx="160">
                  <c:v>232</c:v>
                </c:pt>
                <c:pt idx="161">
                  <c:v>232</c:v>
                </c:pt>
                <c:pt idx="162">
                  <c:v>232</c:v>
                </c:pt>
                <c:pt idx="163">
                  <c:v>232</c:v>
                </c:pt>
                <c:pt idx="164">
                  <c:v>232</c:v>
                </c:pt>
                <c:pt idx="165">
                  <c:v>232</c:v>
                </c:pt>
                <c:pt idx="166">
                  <c:v>232</c:v>
                </c:pt>
                <c:pt idx="167">
                  <c:v>232</c:v>
                </c:pt>
                <c:pt idx="168">
                  <c:v>232</c:v>
                </c:pt>
                <c:pt idx="169">
                  <c:v>232</c:v>
                </c:pt>
                <c:pt idx="170">
                  <c:v>232</c:v>
                </c:pt>
                <c:pt idx="171">
                  <c:v>232</c:v>
                </c:pt>
                <c:pt idx="172">
                  <c:v>232</c:v>
                </c:pt>
                <c:pt idx="173">
                  <c:v>232</c:v>
                </c:pt>
                <c:pt idx="174">
                  <c:v>232</c:v>
                </c:pt>
                <c:pt idx="175">
                  <c:v>232</c:v>
                </c:pt>
                <c:pt idx="176">
                  <c:v>232</c:v>
                </c:pt>
                <c:pt idx="177">
                  <c:v>233</c:v>
                </c:pt>
                <c:pt idx="178">
                  <c:v>233</c:v>
                </c:pt>
                <c:pt idx="179">
                  <c:v>233</c:v>
                </c:pt>
                <c:pt idx="180">
                  <c:v>233</c:v>
                </c:pt>
                <c:pt idx="181">
                  <c:v>233</c:v>
                </c:pt>
                <c:pt idx="182">
                  <c:v>233</c:v>
                </c:pt>
                <c:pt idx="183">
                  <c:v>233</c:v>
                </c:pt>
                <c:pt idx="184">
                  <c:v>233</c:v>
                </c:pt>
                <c:pt idx="185">
                  <c:v>233</c:v>
                </c:pt>
                <c:pt idx="186">
                  <c:v>233</c:v>
                </c:pt>
                <c:pt idx="187">
                  <c:v>233</c:v>
                </c:pt>
                <c:pt idx="188">
                  <c:v>233</c:v>
                </c:pt>
                <c:pt idx="189">
                  <c:v>233</c:v>
                </c:pt>
                <c:pt idx="190">
                  <c:v>233</c:v>
                </c:pt>
                <c:pt idx="191">
                  <c:v>233</c:v>
                </c:pt>
                <c:pt idx="192">
                  <c:v>235</c:v>
                </c:pt>
                <c:pt idx="193">
                  <c:v>235</c:v>
                </c:pt>
                <c:pt idx="194">
                  <c:v>235</c:v>
                </c:pt>
                <c:pt idx="195">
                  <c:v>235</c:v>
                </c:pt>
                <c:pt idx="196">
                  <c:v>235</c:v>
                </c:pt>
                <c:pt idx="197">
                  <c:v>235</c:v>
                </c:pt>
                <c:pt idx="198">
                  <c:v>235</c:v>
                </c:pt>
                <c:pt idx="199">
                  <c:v>235</c:v>
                </c:pt>
                <c:pt idx="200">
                  <c:v>235</c:v>
                </c:pt>
                <c:pt idx="201">
                  <c:v>235</c:v>
                </c:pt>
                <c:pt idx="202">
                  <c:v>235</c:v>
                </c:pt>
                <c:pt idx="203">
                  <c:v>235</c:v>
                </c:pt>
                <c:pt idx="204">
                  <c:v>235</c:v>
                </c:pt>
                <c:pt idx="205">
                  <c:v>235</c:v>
                </c:pt>
                <c:pt idx="206">
                  <c:v>235</c:v>
                </c:pt>
                <c:pt idx="207">
                  <c:v>236</c:v>
                </c:pt>
                <c:pt idx="208">
                  <c:v>236</c:v>
                </c:pt>
                <c:pt idx="209">
                  <c:v>236</c:v>
                </c:pt>
                <c:pt idx="210">
                  <c:v>236</c:v>
                </c:pt>
                <c:pt idx="211">
                  <c:v>236</c:v>
                </c:pt>
                <c:pt idx="212">
                  <c:v>236</c:v>
                </c:pt>
                <c:pt idx="213">
                  <c:v>236</c:v>
                </c:pt>
                <c:pt idx="214">
                  <c:v>236</c:v>
                </c:pt>
                <c:pt idx="215">
                  <c:v>236</c:v>
                </c:pt>
                <c:pt idx="216">
                  <c:v>236</c:v>
                </c:pt>
                <c:pt idx="217">
                  <c:v>230</c:v>
                </c:pt>
                <c:pt idx="218">
                  <c:v>230</c:v>
                </c:pt>
                <c:pt idx="219">
                  <c:v>230</c:v>
                </c:pt>
                <c:pt idx="220">
                  <c:v>230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E65-4943-A21D-F824B2406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682584"/>
        <c:axId val="792679632"/>
      </c:scatterChart>
      <c:valAx>
        <c:axId val="792682584"/>
        <c:scaling>
          <c:orientation val="minMax"/>
          <c:min val="441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79632"/>
        <c:crosses val="autoZero"/>
        <c:crossBetween val="midCat"/>
      </c:valAx>
      <c:valAx>
        <c:axId val="7926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82584"/>
        <c:crossesAt val="4412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08568288073745"/>
          <c:y val="0.94883979776171468"/>
          <c:w val="0.41453927769605836"/>
          <c:h val="5.042123565517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Vývoj počtu zasažených</a:t>
            </a:r>
            <a:r>
              <a:rPr lang="cs-CZ" sz="1200" baseline="0"/>
              <a:t> zařízení, nakažených klientů a pracovníků v souvislosti s nemocí Covid-19 ve Zlínském kraji od září 2021</a:t>
            </a:r>
            <a:endParaRPr lang="cs-CZ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461303466493185"/>
          <c:y val="0.11410999168221472"/>
          <c:w val="0.84303114919434174"/>
          <c:h val="0.78147304201205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Tabulky!$B$6</c:f>
              <c:strCache>
                <c:ptCount val="1"/>
                <c:pt idx="0">
                  <c:v>Zařízení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Tabulky!$A$229:$A$248</c:f>
              <c:numCache>
                <c:formatCode>m/d/yyyy</c:formatCode>
                <c:ptCount val="20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  <c:pt idx="10">
                  <c:v>44530</c:v>
                </c:pt>
                <c:pt idx="11">
                  <c:v>44537</c:v>
                </c:pt>
                <c:pt idx="12">
                  <c:v>44544</c:v>
                </c:pt>
                <c:pt idx="13">
                  <c:v>44551</c:v>
                </c:pt>
                <c:pt idx="14">
                  <c:v>44565</c:v>
                </c:pt>
                <c:pt idx="15">
                  <c:v>44572</c:v>
                </c:pt>
                <c:pt idx="16">
                  <c:v>44579</c:v>
                </c:pt>
                <c:pt idx="17">
                  <c:v>44586</c:v>
                </c:pt>
                <c:pt idx="18">
                  <c:v>44593</c:v>
                </c:pt>
              </c:numCache>
            </c:numRef>
          </c:xVal>
          <c:yVal>
            <c:numRef>
              <c:f>Tabulky!$C$229:$C$248</c:f>
              <c:numCache>
                <c:formatCode>General</c:formatCode>
                <c:ptCount val="20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7</c:v>
                </c:pt>
                <c:pt idx="6">
                  <c:v>19</c:v>
                </c:pt>
                <c:pt idx="7">
                  <c:v>32</c:v>
                </c:pt>
                <c:pt idx="8">
                  <c:v>49</c:v>
                </c:pt>
                <c:pt idx="9">
                  <c:v>53</c:v>
                </c:pt>
                <c:pt idx="10">
                  <c:v>64</c:v>
                </c:pt>
                <c:pt idx="11">
                  <c:v>62</c:v>
                </c:pt>
                <c:pt idx="12">
                  <c:v>51</c:v>
                </c:pt>
                <c:pt idx="13">
                  <c:v>44</c:v>
                </c:pt>
                <c:pt idx="14">
                  <c:v>33</c:v>
                </c:pt>
                <c:pt idx="15">
                  <c:v>24</c:v>
                </c:pt>
                <c:pt idx="16">
                  <c:v>43</c:v>
                </c:pt>
                <c:pt idx="17">
                  <c:v>56</c:v>
                </c:pt>
                <c:pt idx="18">
                  <c:v>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B4-46F4-B263-2313642C12F6}"/>
            </c:ext>
          </c:extLst>
        </c:ser>
        <c:ser>
          <c:idx val="1"/>
          <c:order val="1"/>
          <c:tx>
            <c:strRef>
              <c:f>Tabulky!$D$6</c:f>
              <c:strCache>
                <c:ptCount val="1"/>
                <c:pt idx="0">
                  <c:v>Klienti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Tabulky!$A$229:$A$248</c:f>
              <c:numCache>
                <c:formatCode>m/d/yyyy</c:formatCode>
                <c:ptCount val="20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  <c:pt idx="10">
                  <c:v>44530</c:v>
                </c:pt>
                <c:pt idx="11">
                  <c:v>44537</c:v>
                </c:pt>
                <c:pt idx="12">
                  <c:v>44544</c:v>
                </c:pt>
                <c:pt idx="13">
                  <c:v>44551</c:v>
                </c:pt>
                <c:pt idx="14">
                  <c:v>44565</c:v>
                </c:pt>
                <c:pt idx="15">
                  <c:v>44572</c:v>
                </c:pt>
                <c:pt idx="16">
                  <c:v>44579</c:v>
                </c:pt>
                <c:pt idx="17">
                  <c:v>44586</c:v>
                </c:pt>
                <c:pt idx="18">
                  <c:v>44593</c:v>
                </c:pt>
              </c:numCache>
            </c:numRef>
          </c:xVal>
          <c:yVal>
            <c:numRef>
              <c:f>Tabulky!$E$229:$E$248</c:f>
              <c:numCache>
                <c:formatCode>General</c:formatCode>
                <c:ptCount val="20"/>
                <c:pt idx="0">
                  <c:v>17</c:v>
                </c:pt>
                <c:pt idx="1">
                  <c:v>14</c:v>
                </c:pt>
                <c:pt idx="2">
                  <c:v>2</c:v>
                </c:pt>
                <c:pt idx="3">
                  <c:v>13</c:v>
                </c:pt>
                <c:pt idx="4">
                  <c:v>11</c:v>
                </c:pt>
                <c:pt idx="5">
                  <c:v>1</c:v>
                </c:pt>
                <c:pt idx="6">
                  <c:v>6</c:v>
                </c:pt>
                <c:pt idx="7">
                  <c:v>17</c:v>
                </c:pt>
                <c:pt idx="8">
                  <c:v>19</c:v>
                </c:pt>
                <c:pt idx="9">
                  <c:v>47</c:v>
                </c:pt>
                <c:pt idx="10">
                  <c:v>64</c:v>
                </c:pt>
                <c:pt idx="11">
                  <c:v>54</c:v>
                </c:pt>
                <c:pt idx="12">
                  <c:v>68</c:v>
                </c:pt>
                <c:pt idx="13">
                  <c:v>68</c:v>
                </c:pt>
                <c:pt idx="14">
                  <c:v>21</c:v>
                </c:pt>
                <c:pt idx="15">
                  <c:v>13</c:v>
                </c:pt>
                <c:pt idx="16">
                  <c:v>9</c:v>
                </c:pt>
                <c:pt idx="17">
                  <c:v>43</c:v>
                </c:pt>
                <c:pt idx="18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1B4-46F4-B263-2313642C12F6}"/>
            </c:ext>
          </c:extLst>
        </c:ser>
        <c:ser>
          <c:idx val="2"/>
          <c:order val="2"/>
          <c:tx>
            <c:strRef>
              <c:f>Tabulky!$F$6</c:f>
              <c:strCache>
                <c:ptCount val="1"/>
                <c:pt idx="0">
                  <c:v>Pracovníci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Tabulky!$A$229:$A$248</c:f>
              <c:numCache>
                <c:formatCode>m/d/yyyy</c:formatCode>
                <c:ptCount val="20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  <c:pt idx="10">
                  <c:v>44530</c:v>
                </c:pt>
                <c:pt idx="11">
                  <c:v>44537</c:v>
                </c:pt>
                <c:pt idx="12">
                  <c:v>44544</c:v>
                </c:pt>
                <c:pt idx="13">
                  <c:v>44551</c:v>
                </c:pt>
                <c:pt idx="14">
                  <c:v>44565</c:v>
                </c:pt>
                <c:pt idx="15">
                  <c:v>44572</c:v>
                </c:pt>
                <c:pt idx="16">
                  <c:v>44579</c:v>
                </c:pt>
                <c:pt idx="17">
                  <c:v>44586</c:v>
                </c:pt>
                <c:pt idx="18">
                  <c:v>44593</c:v>
                </c:pt>
              </c:numCache>
            </c:numRef>
          </c:xVal>
          <c:yVal>
            <c:numRef>
              <c:f>Tabulky!$G$229:$G$248</c:f>
              <c:numCache>
                <c:formatCode>General</c:formatCode>
                <c:ptCount val="20"/>
                <c:pt idx="0">
                  <c:v>10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8</c:v>
                </c:pt>
                <c:pt idx="6">
                  <c:v>14</c:v>
                </c:pt>
                <c:pt idx="7">
                  <c:v>27</c:v>
                </c:pt>
                <c:pt idx="8">
                  <c:v>60</c:v>
                </c:pt>
                <c:pt idx="9">
                  <c:v>79</c:v>
                </c:pt>
                <c:pt idx="10">
                  <c:v>120</c:v>
                </c:pt>
                <c:pt idx="11">
                  <c:v>109</c:v>
                </c:pt>
                <c:pt idx="12">
                  <c:v>98</c:v>
                </c:pt>
                <c:pt idx="13">
                  <c:v>95</c:v>
                </c:pt>
                <c:pt idx="14">
                  <c:v>53</c:v>
                </c:pt>
                <c:pt idx="15">
                  <c:v>38</c:v>
                </c:pt>
                <c:pt idx="16">
                  <c:v>67</c:v>
                </c:pt>
                <c:pt idx="17">
                  <c:v>109</c:v>
                </c:pt>
                <c:pt idx="18">
                  <c:v>166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1B4-46F4-B263-2313642C12F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792682584"/>
        <c:axId val="792679632"/>
      </c:scatterChart>
      <c:valAx>
        <c:axId val="792682584"/>
        <c:scaling>
          <c:orientation val="minMax"/>
          <c:min val="4445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79632"/>
        <c:crosses val="autoZero"/>
        <c:crossBetween val="midCat"/>
      </c:valAx>
      <c:valAx>
        <c:axId val="7926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82584"/>
        <c:crossesAt val="4412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08568288073745"/>
          <c:y val="0.94883979776171468"/>
          <c:w val="0.41453927769605836"/>
          <c:h val="5.042123565517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C2-4875-90E5-62E011C3B9BB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2-4875-90E5-62E011C3B9BB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2-4875-90E5-62E011C3B9BB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C2-4875-90E5-62E011C3B9BB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Jihomoravský kraj</c:v>
                </c:pt>
                <c:pt idx="9">
                  <c:v>Pardubický kraj</c:v>
                </c:pt>
                <c:pt idx="10">
                  <c:v>Liberecký kraj</c:v>
                </c:pt>
                <c:pt idx="11">
                  <c:v>Karlovarský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67.050144200000005</c:v>
                </c:pt>
                <c:pt idx="1">
                  <c:v>66.900787300000005</c:v>
                </c:pt>
                <c:pt idx="2">
                  <c:v>66.559332600000005</c:v>
                </c:pt>
                <c:pt idx="3">
                  <c:v>64.901771600000004</c:v>
                </c:pt>
                <c:pt idx="4">
                  <c:v>64.764431200000004</c:v>
                </c:pt>
                <c:pt idx="5">
                  <c:v>64.205895799999993</c:v>
                </c:pt>
                <c:pt idx="6">
                  <c:v>63.795743399999999</c:v>
                </c:pt>
                <c:pt idx="7">
                  <c:v>62.751222800000001</c:v>
                </c:pt>
                <c:pt idx="8">
                  <c:v>62.500135899999997</c:v>
                </c:pt>
                <c:pt idx="9">
                  <c:v>62.341830299999998</c:v>
                </c:pt>
                <c:pt idx="10">
                  <c:v>62.020086999999997</c:v>
                </c:pt>
                <c:pt idx="11">
                  <c:v>61.9550579</c:v>
                </c:pt>
                <c:pt idx="12">
                  <c:v>60.758740899999999</c:v>
                </c:pt>
                <c:pt idx="13">
                  <c:v>59.680475199999997</c:v>
                </c:pt>
                <c:pt idx="14">
                  <c:v>59.2323503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C2-4875-90E5-62E011C3B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C20812-6129-4F55-9403-EFC66594FE0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16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952D-3789-403B-9A2B-D74B2B51C916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13424-8E6A-4B67-8478-284E287978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24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13424-8E6A-4B67-8478-284E287978E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78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13424-8E6A-4B67-8478-284E287978E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73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09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77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6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55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13424-8E6A-4B67-8478-284E287978E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33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4818" y="1484313"/>
            <a:ext cx="2662767" cy="43926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2284" y="1484313"/>
            <a:ext cx="7789333" cy="43926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92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63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2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30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08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23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043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27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327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384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0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á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76A5465A-B1FE-4D10-8E2E-12E4FACE545D}" type="datetime1">
              <a:rPr lang="cs-CZ" noProof="0" smtClean="0"/>
              <a:t>08.02.2022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77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F15E39-0F2C-4647-8FCF-1995B7F4DF78}" type="datetime1">
              <a:rPr lang="cs-CZ" noProof="0" smtClean="0"/>
              <a:t>08.02.2022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2457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á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F4F870-D27D-4401-B8A5-C167A93E7830}" type="datetime1">
              <a:rPr lang="cs-CZ" noProof="0" smtClean="0"/>
              <a:t>08.02.2022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13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6095B8-11EA-421F-966B-547B4D37D5D6}" type="datetime1">
              <a:rPr lang="cs-CZ" noProof="0" smtClean="0"/>
              <a:t>08.02.2022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0788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CDA79-6A59-4F5C-A3CA-461E93A0DD6D}" type="datetime1">
              <a:rPr lang="cs-CZ" noProof="0" smtClean="0"/>
              <a:t>08.02.2022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165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C0E99-7BD9-4672-8B9D-3878EA795850}" type="datetime1">
              <a:rPr lang="cs-CZ" noProof="0" smtClean="0"/>
              <a:t>08.02.2022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7989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D04737-7DBC-4D71-B9AA-0363B2374C14}" type="datetime1">
              <a:rPr lang="cs-CZ" noProof="0" smtClean="0"/>
              <a:t>08.02.2022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96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818ED-32CB-4648-A2D5-90F68C18BE5E}" type="datetime1">
              <a:rPr lang="cs-CZ" noProof="0" smtClean="0"/>
              <a:t>08.02.2022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40159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A9F4C-2151-427E-9DCB-D88B37F434F6}" type="datetime1">
              <a:rPr lang="cs-CZ" noProof="0" smtClean="0"/>
              <a:t>08.02.2022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90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0F179-20D5-40DE-8D2A-5A21AA776BBA}" type="datetime1">
              <a:rPr lang="cs-CZ" noProof="0" smtClean="0"/>
              <a:t>08.02.2022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85267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D82126-8CE3-413A-B2FB-F3B45F4EABB9}" type="datetime1">
              <a:rPr lang="cs-CZ" noProof="0" smtClean="0"/>
              <a:t>08.02.2022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7" name="Přímá spojnice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18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285" y="2060575"/>
            <a:ext cx="5226049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41533" y="2060575"/>
            <a:ext cx="5226051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1484313"/>
            <a:ext cx="1065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2060575"/>
            <a:ext cx="10655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31" name="Picture 7" descr="hlavick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223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D5B4-4F27-4EEE-86D7-642292AEB753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8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71650906-2103-4445-A61B-40C230A96C5C}" type="datetime1">
              <a:rPr lang="cs-CZ" noProof="0" smtClean="0"/>
              <a:t>08.02.2022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5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kr-zlinsky.cz/informace-o-koronaviru-covid-19-cl-488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340768"/>
            <a:ext cx="11737304" cy="5256584"/>
          </a:xfrm>
        </p:spPr>
        <p:txBody>
          <a:bodyPr/>
          <a:lstStyle/>
          <a:p>
            <a:pPr algn="ctr"/>
            <a: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cs-CZ" sz="5400" dirty="0" smtClean="0">
                <a:solidFill>
                  <a:srgbClr val="FF0000"/>
                </a:solidFill>
                <a:latin typeface="Arial" panose="020B0604020202020204" pitchFamily="34" charset="0"/>
              </a:rPr>
              <a:t>61. </a:t>
            </a:r>
            <a: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  <a:t>zasedání </a:t>
            </a:r>
            <a:r>
              <a:rPr lang="cs-CZ" sz="5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cs-CZ" sz="5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  <a:t>Krizový štáb Zlínského kraje</a:t>
            </a:r>
            <a:b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</a:br>
            <a: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  <a:t/>
            </a:r>
            <a:b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Zlín,11:00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h;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8. února 2022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místnost 1120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Ing. Robert Pekaj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tajemník KŠ ZK 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cs-CZ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2200" b="1">
                <a:solidFill>
                  <a:srgbClr val="0070C0"/>
                </a:solidFill>
              </a:rPr>
              <a:t>Zařízení </a:t>
            </a:r>
            <a:r>
              <a:rPr lang="cs-CZ" sz="2200" b="1" smtClean="0">
                <a:solidFill>
                  <a:srgbClr val="0070C0"/>
                </a:solidFill>
              </a:rPr>
              <a:t>– 70 </a:t>
            </a:r>
            <a:r>
              <a:rPr lang="cs-CZ" sz="2200" b="1" dirty="0">
                <a:solidFill>
                  <a:srgbClr val="0070C0"/>
                </a:solidFill>
              </a:rPr>
              <a:t/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Pozitivní </a:t>
            </a:r>
            <a:r>
              <a:rPr lang="cs-CZ" sz="2200" b="1">
                <a:solidFill>
                  <a:srgbClr val="0070C0"/>
                </a:solidFill>
              </a:rPr>
              <a:t>klienti </a:t>
            </a:r>
            <a:r>
              <a:rPr lang="cs-CZ" sz="2200" b="1" smtClean="0">
                <a:solidFill>
                  <a:srgbClr val="0070C0"/>
                </a:solidFill>
              </a:rPr>
              <a:t>– 80 </a:t>
            </a:r>
            <a:r>
              <a:rPr lang="cs-CZ" sz="2200" b="1" dirty="0" smtClean="0">
                <a:solidFill>
                  <a:srgbClr val="0070C0"/>
                </a:solidFill>
              </a:rPr>
              <a:t/>
            </a:r>
            <a:br>
              <a:rPr lang="cs-CZ" sz="2200" b="1" dirty="0" smtClean="0">
                <a:solidFill>
                  <a:srgbClr val="0070C0"/>
                </a:solidFill>
              </a:rPr>
            </a:br>
            <a:r>
              <a:rPr lang="cs-CZ" sz="2200" b="1" dirty="0" smtClean="0">
                <a:solidFill>
                  <a:srgbClr val="0070C0"/>
                </a:solidFill>
              </a:rPr>
              <a:t>Pozitivní </a:t>
            </a:r>
            <a:r>
              <a:rPr lang="cs-CZ" sz="2200" b="1">
                <a:solidFill>
                  <a:srgbClr val="0070C0"/>
                </a:solidFill>
              </a:rPr>
              <a:t>pracovníci </a:t>
            </a:r>
            <a:r>
              <a:rPr lang="cs-CZ" sz="2200" b="1" smtClean="0">
                <a:solidFill>
                  <a:srgbClr val="0070C0"/>
                </a:solidFill>
              </a:rPr>
              <a:t>– 166 </a:t>
            </a:r>
            <a:r>
              <a:rPr lang="cs-CZ" sz="2200" b="1" dirty="0">
                <a:solidFill>
                  <a:srgbClr val="0070C0"/>
                </a:solidFill>
              </a:rPr>
              <a:t/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Úmrtí – nesledováno</a:t>
            </a:r>
            <a:r>
              <a:rPr lang="cs-CZ" b="1" dirty="0">
                <a:solidFill>
                  <a:srgbClr val="0070C0"/>
                </a:solidFill>
              </a:rPr>
              <a:t/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sz="2000" i="1" dirty="0"/>
              <a:t>Data hlášena poskytovateli pobytových služeb na základě dotazníku KÚZK</a:t>
            </a:r>
            <a:endParaRPr lang="cs-CZ" sz="20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415480" y="548680"/>
            <a:ext cx="6984776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Sociální služby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69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939338" y="1825625"/>
          <a:ext cx="10414462" cy="419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271847" y="381751"/>
            <a:ext cx="9957262" cy="848534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+mn-lt"/>
              </a:rPr>
              <a:t>Situace v pobytových SSL od 15.09.2021</a:t>
            </a:r>
            <a:endParaRPr lang="cs-CZ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147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3594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+mn-lt"/>
              </a:rPr>
              <a:t>Aktuální informace z oblasti sociálních služeb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5098"/>
            <a:ext cx="10515600" cy="4871865"/>
          </a:xfrm>
          <a:solidFill>
            <a:srgbClr val="F3FBA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Personální nouze v mnoha zařízeních. </a:t>
            </a:r>
            <a:r>
              <a:rPr lang="cs-CZ" sz="2400" dirty="0" smtClean="0">
                <a:solidFill>
                  <a:srgbClr val="0070C0"/>
                </a:solidFill>
              </a:rPr>
              <a:t>Je třeba zajistit nepřetržitý provoz.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Řešení: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DPP, DPČ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Hledání dobrovolníků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Žádost o výpomoc pro Domov pro seniory ve Valašské Meziříčí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Využívání pracovní karantény</a:t>
            </a:r>
          </a:p>
          <a:p>
            <a:pPr marL="0" indent="0">
              <a:buNone/>
            </a:pPr>
            <a:endParaRPr lang="cs-CZ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Opatření</a:t>
            </a:r>
            <a:r>
              <a:rPr lang="cs-CZ" sz="24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Hygienicko-epidemiologická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Omezení/zákaz návštěv</a:t>
            </a:r>
            <a:endParaRPr 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9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4655840" y="620688"/>
            <a:ext cx="74168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Školství ZK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1702" y="1700809"/>
            <a:ext cx="238544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92444" y="1249000"/>
            <a:ext cx="12052228" cy="4680520"/>
          </a:xfrm>
          <a:solidFill>
            <a:srgbClr val="F3FBA3"/>
          </a:solidFill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</a:rPr>
              <a:t>Poslední plánované </a:t>
            </a:r>
            <a:r>
              <a:rPr lang="cs-CZ" b="1" dirty="0">
                <a:solidFill>
                  <a:srgbClr val="0070C0"/>
                </a:solidFill>
              </a:rPr>
              <a:t>testování ve školách proběhne </a:t>
            </a:r>
            <a:r>
              <a:rPr lang="cs-CZ" b="1" dirty="0" smtClean="0">
                <a:solidFill>
                  <a:srgbClr val="0070C0"/>
                </a:solidFill>
              </a:rPr>
              <a:t>v </a:t>
            </a:r>
            <a:r>
              <a:rPr lang="cs-CZ" b="1" dirty="0">
                <a:solidFill>
                  <a:srgbClr val="0070C0"/>
                </a:solidFill>
              </a:rPr>
              <a:t>pondělí 14. </a:t>
            </a:r>
            <a:r>
              <a:rPr lang="cs-CZ" b="1" dirty="0" smtClean="0">
                <a:solidFill>
                  <a:srgbClr val="0070C0"/>
                </a:solidFill>
              </a:rPr>
              <a:t>února 2022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7CC5C48-9CC7-45F1-BAD8-F0FCBEC7A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" y="1583388"/>
            <a:ext cx="4982270" cy="434400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879975" y="3858035"/>
            <a:ext cx="404616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Aktuálně největší cluster – SPŠ Zlín</a:t>
            </a:r>
            <a:endParaRPr lang="cs-CZ" sz="1200" dirty="0"/>
          </a:p>
        </p:txBody>
      </p:sp>
      <p:sp>
        <p:nvSpPr>
          <p:cNvPr id="6" name="Šipka doprava 5"/>
          <p:cNvSpPr/>
          <p:nvPr/>
        </p:nvSpPr>
        <p:spPr>
          <a:xfrm rot="10800000">
            <a:off x="4943868" y="3717032"/>
            <a:ext cx="936105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22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31349" y="2799930"/>
            <a:ext cx="11973955" cy="901082"/>
            <a:chOff x="141043" y="74314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41043" y="74314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8" y="260176"/>
              <a:ext cx="869201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Aktuální situace OČM a PPL</a:t>
              </a:r>
              <a:endPara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546326" y="4673456"/>
            <a:ext cx="9144000" cy="48967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6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13334" y="102023"/>
            <a:ext cx="11973955" cy="901082"/>
            <a:chOff x="113334" y="102023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13334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6237320" y="1513013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7295699" y="1519571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8873484" y="1535680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10586119" y="1538840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848655" y="1462327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9149252" y="1472394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60,00–62,99</a:t>
            </a:r>
          </a:p>
        </p:txBody>
      </p:sp>
      <p:sp>
        <p:nvSpPr>
          <p:cNvPr id="22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7557781" y="145361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63,00–64,99</a:t>
            </a:r>
          </a:p>
        </p:txBody>
      </p:sp>
      <p:sp>
        <p:nvSpPr>
          <p:cNvPr id="23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6480644" y="1434462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65,0</a:t>
            </a:r>
          </a:p>
        </p:txBody>
      </p:sp>
      <p:sp>
        <p:nvSpPr>
          <p:cNvPr id="24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43577" y="4575364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74523" y="3974373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99123" y="3974373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74523" y="3974373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43577" y="4575364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60055" y="5344797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97222" y="5344797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60055" y="5409262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62916" y="4660626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85723" y="4660626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62916" y="4660626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40530" y="4163614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120990" y="3377543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120990" y="3377543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54777" y="3377543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40515" y="3423293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46846" y="3753943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46846" y="3753943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924774" y="3753943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55925" y="4523376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55925" y="4523376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68066" y="4577443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70077" y="5005830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825937" y="5014147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70077" y="5005830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200379" y="5307365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55076" y="5307365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200379" y="5307365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37436" y="4184408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219167" y="4344534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37436" y="4184408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87168" y="5394706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89068" y="4338296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71539" y="4338296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89068" y="4338296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43577" y="4575364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74523" y="3974373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99123" y="3974373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74523" y="3974373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43577" y="4575364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60055" y="5344797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97222" y="5344797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60055" y="5409262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62916" y="4660626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85723" y="4660626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62916" y="4660626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40530" y="4163614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120990" y="3377543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120990" y="3377543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54777" y="3377543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40515" y="3423293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46846" y="3753943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46846" y="3753943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924774" y="3753943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55925" y="4523376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55925" y="4523376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68066" y="4577443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70077" y="5005830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825937" y="5014147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70077" y="5005830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200379" y="5307365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55076" y="5307365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200379" y="5307365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37436" y="4184408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219167" y="4344534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37436" y="4184408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87168" y="5394706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FFFF00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89068" y="4338296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71539" y="4338296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89068" y="4338296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452" y="5047760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553" y="5998131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6324" y="5318699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2257" y="5975205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0162" y="5535451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80" y="5756370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893" y="4064042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0971" y="4928963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7934" y="530619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965" y="4862270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233" y="4237009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6323" y="3762426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369" y="4460030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561" y="4645519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" name="Obdélník 112"/>
          <p:cNvSpPr/>
          <p:nvPr/>
        </p:nvSpPr>
        <p:spPr>
          <a:xfrm>
            <a:off x="450054" y="5489629"/>
            <a:ext cx="5763794" cy="32157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237319" y="1903831"/>
            <a:ext cx="5486897" cy="1292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proočkovanost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ZLK je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60,76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26,5%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ukončovací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dávka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33,3%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posilující dávka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1,0%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první dávka</a:t>
            </a:r>
          </a:p>
        </p:txBody>
      </p:sp>
      <p:sp>
        <p:nvSpPr>
          <p:cNvPr id="114" name="Obdélník 113"/>
          <p:cNvSpPr/>
          <p:nvPr/>
        </p:nvSpPr>
        <p:spPr>
          <a:xfrm>
            <a:off x="2963774" y="386511"/>
            <a:ext cx="517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Očkovaní v krajích (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podle místa bydliště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17" name="Rectangle 1"/>
          <p:cNvSpPr>
            <a:spLocks noChangeArrowheads="1"/>
          </p:cNvSpPr>
          <p:nvPr/>
        </p:nvSpPr>
        <p:spPr bwMode="auto">
          <a:xfrm>
            <a:off x="9821420" y="332709"/>
            <a:ext cx="2527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Stav k 4.2.2022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108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9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111" name="Tabulka 110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003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341 186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935 271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888 623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417 676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6 930 945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353 648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377 059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512 680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747 081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325 958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274 424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181 721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352 473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711 889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373 473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18" name="Obdélník 117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79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139 753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 z počáteční fáze vakcinace</a:t>
            </a:r>
          </a:p>
        </p:txBody>
      </p:sp>
    </p:spTree>
    <p:extLst>
      <p:ext uri="{BB962C8B-B14F-4D97-AF65-F5344CB8AC3E}">
        <p14:creationId xmlns:p14="http://schemas.microsoft.com/office/powerpoint/2010/main" val="7521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13334" y="102023"/>
            <a:ext cx="11973955" cy="901082"/>
            <a:chOff x="113334" y="102023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13334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7" y="260176"/>
              <a:ext cx="682573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n-ea"/>
                  <a:cs typeface="+mn-cs"/>
                </a:rPr>
                <a:t>Nárůst – pokles očkování ve ZLK a OČM</a:t>
              </a:r>
              <a:endPara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0" name="Tabulka 9"/>
          <p:cNvGraphicFramePr>
            <a:graphicFrameLocks noGrp="1"/>
          </p:cNvGraphicFramePr>
          <p:nvPr>
            <p:extLst/>
          </p:nvPr>
        </p:nvGraphicFramePr>
        <p:xfrm>
          <a:off x="1009256" y="1381912"/>
          <a:ext cx="1060293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345">
                  <a:extLst>
                    <a:ext uri="{9D8B030D-6E8A-4147-A177-3AD203B41FA5}">
                      <a16:colId xmlns:a16="http://schemas.microsoft.com/office/drawing/2014/main" val="83247159"/>
                    </a:ext>
                  </a:extLst>
                </a:gridCol>
                <a:gridCol w="2131523">
                  <a:extLst>
                    <a:ext uri="{9D8B030D-6E8A-4147-A177-3AD203B41FA5}">
                      <a16:colId xmlns:a16="http://schemas.microsoft.com/office/drawing/2014/main" val="985996737"/>
                    </a:ext>
                  </a:extLst>
                </a:gridCol>
                <a:gridCol w="2203038">
                  <a:extLst>
                    <a:ext uri="{9D8B030D-6E8A-4147-A177-3AD203B41FA5}">
                      <a16:colId xmlns:a16="http://schemas.microsoft.com/office/drawing/2014/main" val="1679163698"/>
                    </a:ext>
                  </a:extLst>
                </a:gridCol>
                <a:gridCol w="2163014">
                  <a:extLst>
                    <a:ext uri="{9D8B030D-6E8A-4147-A177-3AD203B41FA5}">
                      <a16:colId xmlns:a16="http://schemas.microsoft.com/office/drawing/2014/main" val="632673869"/>
                    </a:ext>
                  </a:extLst>
                </a:gridCol>
                <a:gridCol w="2163014">
                  <a:extLst>
                    <a:ext uri="{9D8B030D-6E8A-4147-A177-3AD203B41FA5}">
                      <a16:colId xmlns:a16="http://schemas.microsoft.com/office/drawing/2014/main" val="676895412"/>
                    </a:ext>
                  </a:extLst>
                </a:gridCol>
              </a:tblGrid>
              <a:tr h="7170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400" dirty="0" smtClean="0"/>
                        <a:t>KDO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Naočkováno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10- 16.1.2022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Naočkováno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17- 23.1.2022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Naočkováno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24- 30.1.2022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Naočkováno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31.1.- 6.2.2022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8588"/>
                  </a:ext>
                </a:extLst>
              </a:tr>
              <a:tr h="32652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OČM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22121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(19420)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13370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(11733)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9422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(7935)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5670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(4457)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06257"/>
                  </a:ext>
                </a:extLst>
              </a:tr>
              <a:tr h="41269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 toho VPL a PLDD</a:t>
                      </a:r>
                      <a:endParaRPr lang="cs-CZ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6977 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(32%)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(6289)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4421 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(33%)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(4064)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3011 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(32%)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(2685)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1814 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(32%)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(1515)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892084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33355" y="5176471"/>
            <a:ext cx="107788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468872" y="1381913"/>
            <a:ext cx="2143318" cy="228600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35044" y="5238026"/>
            <a:ext cx="105952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Aktuálně je 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OČM 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ZLK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OČM Holešov 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VITA SANITA – OTEVŘENÍ ZAČÁTKEM PŘÍŠTÍHO TÝDNE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01088" y="3736245"/>
            <a:ext cx="1353414" cy="9452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46064" y="3740383"/>
            <a:ext cx="1353414" cy="9452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91039" y="3736245"/>
            <a:ext cx="1353414" cy="9452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724118" y="3947272"/>
            <a:ext cx="961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40%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966576" y="3947272"/>
            <a:ext cx="961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29%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9968916" y="3885716"/>
            <a:ext cx="129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40%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303150" y="3947272"/>
            <a:ext cx="1404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POKLES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8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41043" y="102023"/>
            <a:ext cx="12208339" cy="901082"/>
            <a:chOff x="141043" y="102023"/>
            <a:chExt cx="12208339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41043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9821420" y="332709"/>
              <a:ext cx="25279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n-ea"/>
                  <a:cs typeface="+mn-cs"/>
                </a:rPr>
                <a:t>Stav k 7.2.2022</a:t>
              </a:r>
              <a:endPara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2644683" y="444922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Podané dávky v čase v jednotlivých OČM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028345" y="1180967"/>
            <a:ext cx="2760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Věkové rozpětí 5-11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951495" y="1104562"/>
            <a:ext cx="2898759" cy="2360533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43" y="1104562"/>
            <a:ext cx="7943850" cy="420052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79855" y="1820403"/>
            <a:ext cx="905164" cy="3484684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4268" y="1719037"/>
            <a:ext cx="2628900" cy="1581150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717967" y="5745846"/>
            <a:ext cx="873385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předregistrací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očkování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vakcínou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Novavax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Z celkového počtu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6884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 v ČR má zájem o novou vakcínu ve Zlínském kraji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308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 obyvatel.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0" y="5576195"/>
            <a:ext cx="2753255" cy="10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situace v nemocnicích od KKIP – doc. MUDr. </a:t>
            </a:r>
            <a:r>
              <a:rPr lang="cs-CZ" dirty="0" err="1" smtClean="0"/>
              <a:t>Gabrhelík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3FBA3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Aktuální stav v nemocnicích – počty hospitalizovaných (standard, JIP, non C+, elektivní léčba)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Personální zabezpečení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Predikce dostatečnosti </a:t>
            </a:r>
            <a:r>
              <a:rPr lang="cs-CZ" sz="1800" dirty="0" smtClean="0"/>
              <a:t>kapacit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0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815546" y="1541611"/>
            <a:ext cx="11052739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Nemocnice Zlínského kraje k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7.2.2022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15546" y="2133600"/>
            <a:ext cx="11052740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Krajská nemocnice Zlín         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celkem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 z toho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41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</a:t>
            </a:r>
            <a:r>
              <a:rPr kumimoji="0" lang="cs-CZ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37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4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UPV: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15546" y="2971810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Uherskohradišťská nemocnice  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z toho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69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65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4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UPV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lang="cs-CZ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96591" y="3780208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Kroměřížská nemocnice               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z toho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23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UPV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lang="cs-CZ" sz="2000" kern="0" noProof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15546" y="4608503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Vsetínská nemocnice                    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z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toho                 ONP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    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29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25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4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  UPV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lang="cs-CZ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1                   0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11180A1-D80C-4550-BCD7-C01AA263D6DB}"/>
              </a:ext>
            </a:extLst>
          </p:cNvPr>
          <p:cNvSpPr txBox="1"/>
          <p:nvPr/>
        </p:nvSpPr>
        <p:spPr>
          <a:xfrm>
            <a:off x="796591" y="5726097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Nemocnice VALMEZ                      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z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32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</a:t>
            </a:r>
            <a:r>
              <a:rPr lang="cs-CZ" sz="20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30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</a:t>
            </a:r>
            <a:r>
              <a:rPr lang="cs-CZ" sz="2000" kern="0" noProof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kumimoji="0" 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UPV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lang="cs-CZ" sz="2000" kern="0" noProof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8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8088" y="476672"/>
            <a:ext cx="3168352" cy="3600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Program jednání: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12144672" cy="6408712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endParaRPr lang="cs-CZ" sz="2400" b="1" dirty="0"/>
          </a:p>
          <a:p>
            <a:pPr marL="0" indent="0" algn="just">
              <a:lnSpc>
                <a:spcPct val="90000"/>
              </a:lnSpc>
            </a:pPr>
            <a:r>
              <a:rPr lang="cs-CZ" sz="2400" b="1" dirty="0"/>
              <a:t>Úvod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/>
              <a:t>Informace o aktuální EPI situaci a predikce vývoje ve ZK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Informace ředitele KŘ policie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</a:t>
            </a:r>
            <a:r>
              <a:rPr lang="cs-CZ" sz="2400" b="1" dirty="0"/>
              <a:t>o situaci v zařízeních sociálních služeb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/>
              <a:t>Informace z oblasti školství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Průběh vakcinace ve </a:t>
            </a:r>
            <a:r>
              <a:rPr lang="cs-CZ" sz="2400" b="1" dirty="0" smtClean="0"/>
              <a:t>ZK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Informace o situaci v nemocnicích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Různé</a:t>
            </a:r>
            <a:endParaRPr lang="cs-CZ" sz="2400" b="1" dirty="0"/>
          </a:p>
          <a:p>
            <a:pPr marL="0" indent="0" algn="just">
              <a:lnSpc>
                <a:spcPct val="90000"/>
              </a:lnSpc>
            </a:pPr>
            <a:r>
              <a:rPr lang="cs-CZ" sz="2400" b="1" dirty="0"/>
              <a:t>Závěr</a:t>
            </a:r>
          </a:p>
          <a:p>
            <a:pPr marL="0" indent="0" algn="just">
              <a:lnSpc>
                <a:spcPct val="90000"/>
              </a:lnSpc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758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155665"/>
            <a:ext cx="11595720" cy="825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600" b="1" dirty="0" smtClean="0"/>
              <a:t>Dotazy, připomínky, závěr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980729"/>
            <a:ext cx="10515600" cy="519623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 smtClean="0"/>
              <a:t>Ukončení zasedání KŠ ZK</a:t>
            </a:r>
          </a:p>
          <a:p>
            <a:r>
              <a:rPr lang="cs-CZ" dirty="0" smtClean="0"/>
              <a:t>Stanovení termínu dalšího zasedání KŠ ZK: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9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279131"/>
            <a:ext cx="11953328" cy="288032"/>
          </a:xfrm>
        </p:spPr>
        <p:txBody>
          <a:bodyPr/>
          <a:lstStyle/>
          <a:p>
            <a:r>
              <a:rPr lang="cs-CZ" dirty="0"/>
              <a:t>Úvod: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664" y="1567163"/>
            <a:ext cx="11906000" cy="5102197"/>
          </a:xfrm>
          <a:solidFill>
            <a:srgbClr val="F3FBA3"/>
          </a:solidFill>
        </p:spPr>
        <p:txBody>
          <a:bodyPr/>
          <a:lstStyle/>
          <a:p>
            <a:pPr marL="0" indent="0"/>
            <a:r>
              <a:rPr lang="cs-CZ" sz="1800" b="1" dirty="0"/>
              <a:t>hejtman ZK</a:t>
            </a:r>
          </a:p>
          <a:p>
            <a:pPr marL="0" indent="0" algn="r"/>
            <a:r>
              <a:rPr lang="cs-CZ" sz="1200" dirty="0"/>
              <a:t>Motto Zlínského kraje: </a:t>
            </a:r>
            <a:r>
              <a:rPr lang="cs-CZ" sz="1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</a:t>
            </a:r>
            <a:r>
              <a:rPr lang="cs-CZ" sz="1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DOSTANEME OČKOVÁNÍ K LIDEM“</a:t>
            </a:r>
            <a:endParaRPr lang="cs-CZ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SPS </a:t>
            </a:r>
            <a:r>
              <a:rPr lang="cs-CZ" b="1" dirty="0">
                <a:solidFill>
                  <a:srgbClr val="FF0000"/>
                </a:solidFill>
              </a:rPr>
              <a:t>KŠ pracuje v souladu s §8 Pandemického </a:t>
            </a:r>
            <a:r>
              <a:rPr lang="cs-CZ" b="1" dirty="0" smtClean="0">
                <a:solidFill>
                  <a:srgbClr val="FF0000"/>
                </a:solidFill>
              </a:rPr>
              <a:t>zákona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i="1" dirty="0"/>
              <a:t>Mimořádná a ochranná opatření Ministerstva zdravotnictví vyhlášená na základě </a:t>
            </a:r>
            <a:r>
              <a:rPr lang="cs-CZ" sz="1200" b="1" i="1" dirty="0"/>
              <a:t>zákona č. 258/2000 Sb</a:t>
            </a:r>
            <a:r>
              <a:rPr lang="cs-CZ" sz="1200" i="1" dirty="0"/>
              <a:t>., o ochraně veřejného </a:t>
            </a:r>
            <a:r>
              <a:rPr lang="cs-CZ" sz="1200" i="1" dirty="0" smtClean="0"/>
              <a:t>zdraví </a:t>
            </a:r>
            <a:r>
              <a:rPr lang="cs-CZ" sz="1200" i="1" dirty="0"/>
              <a:t>a </a:t>
            </a:r>
            <a:r>
              <a:rPr lang="cs-CZ" sz="1200" b="1" i="1" dirty="0"/>
              <a:t>zákona č. 94/2021 Sb.</a:t>
            </a:r>
            <a:r>
              <a:rPr lang="cs-CZ" sz="1200" i="1" dirty="0"/>
              <a:t>, o mimořádných opatřeních při epidemii onemocnění covid-19 zůstávají v platnosti i nadále.</a:t>
            </a:r>
          </a:p>
          <a:p>
            <a:pPr marL="0" lvl="0" indent="0"/>
            <a:endParaRPr lang="cs-CZ" b="1" dirty="0" smtClean="0">
              <a:solidFill>
                <a:srgbClr val="FF0000"/>
              </a:solidFill>
            </a:endParaRPr>
          </a:p>
          <a:p>
            <a:pPr marL="0" lvl="0" indent="0"/>
            <a:r>
              <a:rPr lang="cs-CZ" b="1" dirty="0" smtClean="0">
                <a:solidFill>
                  <a:srgbClr val="FF0000"/>
                </a:solidFill>
              </a:rPr>
              <a:t>Z činnosti SPS </a:t>
            </a:r>
            <a:r>
              <a:rPr lang="cs-CZ" b="1" dirty="0">
                <a:solidFill>
                  <a:srgbClr val="FF0000"/>
                </a:solidFill>
              </a:rPr>
              <a:t>KŠ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  týdenní </a:t>
            </a:r>
            <a:r>
              <a:rPr lang="cs-CZ" dirty="0">
                <a:solidFill>
                  <a:srgbClr val="000000"/>
                </a:solidFill>
              </a:rPr>
              <a:t>hlášení na ÚKŠ, plnění úkolů od AKČR a ÚKŠ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 řešení požadavků sociální služby: </a:t>
            </a:r>
            <a:r>
              <a:rPr lang="cs-CZ" b="1" dirty="0">
                <a:solidFill>
                  <a:srgbClr val="000000"/>
                </a:solidFill>
              </a:rPr>
              <a:t>Domov pro seniory Valašské </a:t>
            </a:r>
            <a:r>
              <a:rPr lang="cs-CZ" b="1" dirty="0" smtClean="0">
                <a:solidFill>
                  <a:srgbClr val="000000"/>
                </a:solidFill>
              </a:rPr>
              <a:t>Meziříčí – 2 hasiči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0" indent="0"/>
            <a:endParaRPr lang="cs-CZ" sz="1800" dirty="0" smtClean="0"/>
          </a:p>
          <a:p>
            <a:pPr marL="0" indent="0"/>
            <a:endParaRPr lang="cs-CZ" sz="1800" dirty="0"/>
          </a:p>
          <a:p>
            <a:pPr marL="0" indent="0"/>
            <a:endParaRPr lang="cs-CZ" sz="1800" dirty="0" smtClean="0"/>
          </a:p>
          <a:p>
            <a:pPr marL="0" indent="0"/>
            <a:endParaRPr lang="cs-CZ" sz="1800" dirty="0"/>
          </a:p>
          <a:p>
            <a:pPr marL="0" indent="0"/>
            <a:r>
              <a:rPr lang="cs-CZ" sz="1800" dirty="0" smtClean="0"/>
              <a:t>Zlínský </a:t>
            </a:r>
            <a:r>
              <a:rPr lang="cs-CZ" sz="1800" dirty="0"/>
              <a:t>kraj vykazuje 7denní počet nových případů na hodnotě </a:t>
            </a:r>
            <a:r>
              <a:rPr lang="cs-CZ" sz="1800" b="1" dirty="0">
                <a:solidFill>
                  <a:srgbClr val="FF0000"/>
                </a:solidFill>
              </a:rPr>
              <a:t>2201,8 na 100 tis</a:t>
            </a:r>
            <a:r>
              <a:rPr lang="cs-CZ" sz="1800" dirty="0"/>
              <a:t>. obyvatel a aktuální reprodukční číslo je </a:t>
            </a:r>
            <a:r>
              <a:rPr lang="cs-CZ" sz="1800" b="1" dirty="0">
                <a:solidFill>
                  <a:srgbClr val="FF0000"/>
                </a:solidFill>
              </a:rPr>
              <a:t>0,88</a:t>
            </a:r>
            <a:r>
              <a:rPr lang="cs-CZ" sz="1800" dirty="0"/>
              <a:t> při relativní pozitivitě klinicky indikovaných testů </a:t>
            </a:r>
            <a:r>
              <a:rPr lang="cs-CZ" sz="1800" b="1" dirty="0">
                <a:solidFill>
                  <a:srgbClr val="FF0000"/>
                </a:solidFill>
              </a:rPr>
              <a:t>46,8 %</a:t>
            </a:r>
            <a:r>
              <a:rPr lang="cs-CZ" sz="1800" dirty="0"/>
              <a:t>.</a:t>
            </a:r>
          </a:p>
          <a:p>
            <a:pPr marL="0" indent="0"/>
            <a:endParaRPr lang="cs-CZ" sz="1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64" y="4296093"/>
            <a:ext cx="11906000" cy="11095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6664" y="5549677"/>
            <a:ext cx="108732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i="1" dirty="0" smtClean="0"/>
              <a:t>PS ČR schválila novelu „Pandemického zákona“ a posunula do dalšího legislativního procesu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1666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63352" y="1124744"/>
            <a:ext cx="11593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www.kr-zlinsky.cz/informace-o-koronaviru-covid-19-cl-4886.html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494076"/>
            <a:ext cx="5616624" cy="4857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795" y="1556792"/>
            <a:ext cx="51530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1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1DFDA-6134-4410-8924-F287A5AC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Hodnoty 7denní incidence - okresy</a:t>
            </a:r>
            <a:br>
              <a:rPr kumimoji="0" lang="cs-CZ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</a:br>
            <a:r>
              <a:rPr kumimoji="0" lang="cs-CZ" sz="28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počet případů na 100 tisíc obyvatel</a:t>
            </a:r>
            <a:br>
              <a:rPr kumimoji="0" lang="cs-CZ" sz="28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</a:br>
            <a:r>
              <a:rPr kumimoji="0" lang="cs-CZ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zdroj: ÚZIS,</a:t>
            </a:r>
            <a:r>
              <a:rPr kumimoji="0" lang="nl-NL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ISIN / COVID-19 - Informační systém infekčních nemoci</a:t>
            </a:r>
            <a:r>
              <a:rPr kumimoji="0" lang="cs-CZ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 STAV K </a:t>
            </a:r>
            <a:r>
              <a:rPr lang="cs-CZ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6</a:t>
            </a:r>
            <a:r>
              <a:rPr kumimoji="0" lang="cs-CZ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.2.2022</a:t>
            </a:r>
            <a:endParaRPr lang="cs-CZ" dirty="0"/>
          </a:p>
        </p:txBody>
      </p:sp>
      <p:sp>
        <p:nvSpPr>
          <p:cNvPr id="6" name="Obdélník 5" descr="Presentation with bar chart">
            <a:extLst>
              <a:ext uri="{FF2B5EF4-FFF2-40B4-BE49-F238E27FC236}">
                <a16:creationId xmlns:a16="http://schemas.microsoft.com/office/drawing/2014/main" id="{A9642A74-B4CE-49F9-B124-EFE2638BF7AE}"/>
              </a:ext>
            </a:extLst>
          </p:cNvPr>
          <p:cNvSpPr/>
          <p:nvPr/>
        </p:nvSpPr>
        <p:spPr>
          <a:xfrm>
            <a:off x="11100261" y="1102029"/>
            <a:ext cx="716627" cy="71662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A049A60-804D-48CE-827E-FEAA1EB65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308" y="3049963"/>
            <a:ext cx="1233313" cy="2218622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0A93531-4A94-4F8E-B478-C8875A198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92225" y="2250059"/>
            <a:ext cx="6274669" cy="4022725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 rot="10800000">
            <a:off x="7955957" y="5180265"/>
            <a:ext cx="1296144" cy="1766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184232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Okres Zlín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660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61D53-CD61-4C1A-A4B2-0BAF8317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cs-CZ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VÝVOJ Hodnoty 7denní incidence nových případů – KRAJE – INTERVAL 30 DNÍ </a:t>
            </a:r>
            <a:br>
              <a:rPr kumimoji="0" lang="cs-CZ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</a:br>
            <a:r>
              <a:rPr kumimoji="0" lang="cs-CZ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zdroj: ÚZIS,</a:t>
            </a:r>
            <a:r>
              <a:rPr kumimoji="0" lang="nl-NL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ISIN / COVID-19 - Informační systém infekčních nemoci</a:t>
            </a:r>
            <a:r>
              <a:rPr kumimoji="0" lang="cs-CZ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 STAV K </a:t>
            </a:r>
            <a:r>
              <a:rPr lang="cs-CZ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6</a:t>
            </a:r>
            <a:r>
              <a:rPr kumimoji="0" lang="cs-CZ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.2.2022</a:t>
            </a:r>
            <a:endParaRPr lang="cs-CZ" dirty="0"/>
          </a:p>
        </p:txBody>
      </p:sp>
      <p:sp>
        <p:nvSpPr>
          <p:cNvPr id="6" name="Obdélník 5" descr="Presentation with bar chart">
            <a:extLst>
              <a:ext uri="{FF2B5EF4-FFF2-40B4-BE49-F238E27FC236}">
                <a16:creationId xmlns:a16="http://schemas.microsoft.com/office/drawing/2014/main" id="{C204415D-2F81-4066-8F9C-7B4D58AE5D70}"/>
              </a:ext>
            </a:extLst>
          </p:cNvPr>
          <p:cNvSpPr/>
          <p:nvPr/>
        </p:nvSpPr>
        <p:spPr>
          <a:xfrm>
            <a:off x="11100261" y="1102029"/>
            <a:ext cx="716627" cy="71662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3841175-6533-459E-B88E-F9694D701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3938" y="2323622"/>
            <a:ext cx="9720262" cy="39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3792" y="123395"/>
            <a:ext cx="11881320" cy="1066596"/>
          </a:xfrm>
        </p:spPr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Informace o aktuální EPI </a:t>
            </a:r>
            <a:r>
              <a:rPr lang="cs-CZ" sz="1600" dirty="0" smtClean="0">
                <a:solidFill>
                  <a:schemeClr val="tx1"/>
                </a:solidFill>
              </a:rPr>
              <a:t>situaci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00256" y="548680"/>
            <a:ext cx="3672408" cy="641310"/>
          </a:xfrm>
          <a:solidFill>
            <a:srgbClr val="F3FBA3"/>
          </a:solidFill>
        </p:spPr>
        <p:txBody>
          <a:bodyPr/>
          <a:lstStyle/>
          <a:p>
            <a:pPr marL="457200" lvl="1" indent="0">
              <a:buNone/>
            </a:pPr>
            <a:r>
              <a:rPr lang="cs-CZ" sz="1200" b="1" dirty="0">
                <a:solidFill>
                  <a:srgbClr val="FF0000"/>
                </a:solidFill>
              </a:rPr>
              <a:t>Řešené problémy území, predikce vývoje a opatření, Kontrolní činnost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991"/>
            <a:ext cx="12192000" cy="25990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1219200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268760"/>
            <a:ext cx="94405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1412776"/>
            <a:ext cx="10655300" cy="576262"/>
          </a:xfrm>
          <a:solidFill>
            <a:srgbClr val="F3FBA3"/>
          </a:solidFill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Informace ředitele KŘ policie 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2060575"/>
            <a:ext cx="10655300" cy="3816350"/>
          </a:xfrm>
          <a:solidFill>
            <a:schemeClr val="accent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Informace z výsledků kontrol dodržování opatření MZ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Dotazy členů KŠ ZK</a:t>
            </a:r>
          </a:p>
        </p:txBody>
      </p:sp>
    </p:spTree>
    <p:extLst>
      <p:ext uri="{BB962C8B-B14F-4D97-AF65-F5344CB8AC3E}">
        <p14:creationId xmlns:p14="http://schemas.microsoft.com/office/powerpoint/2010/main" val="18579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403_TF22378848.potx" id="{88F210FF-C011-4EFE-AA85-1D02D2B94E9C}" vid="{290BA762-FB75-486E-97D2-52521D19DF9B}"/>
    </a:ext>
  </a:ext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44873</TotalTime>
  <Words>880</Words>
  <Application>Microsoft Office PowerPoint</Application>
  <PresentationFormat>Širokoúhlá obrazovka</PresentationFormat>
  <Paragraphs>182</Paragraphs>
  <Slides>20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Teuton Normal</vt:lpstr>
      <vt:lpstr>Tw Cen MT</vt:lpstr>
      <vt:lpstr>Tw Cen MT Condensed</vt:lpstr>
      <vt:lpstr>Wingdings 3</vt:lpstr>
      <vt:lpstr>Výchozí návrh</vt:lpstr>
      <vt:lpstr>3_Motiv Office</vt:lpstr>
      <vt:lpstr>Integrál</vt:lpstr>
      <vt:lpstr>  61. zasedání  Krizový štáb Zlínského kraje   Zlín,11:00 h; 8. února 2022 místnost 1120 Ing. Robert Pekaj tajemník KŠ ZK   </vt:lpstr>
      <vt:lpstr>Program jednání:</vt:lpstr>
      <vt:lpstr>Úvod:</vt:lpstr>
      <vt:lpstr>Prezentace aplikace PowerPoint</vt:lpstr>
      <vt:lpstr>Hodnoty 7denní incidence - okresy počet případů na 100 tisíc obyvatel zdroj: ÚZIS, ISIN / COVID-19 - Informační systém infekčních nemoci  STAV K 6.2.2022</vt:lpstr>
      <vt:lpstr>VÝVOJ Hodnoty 7denní incidence nových případů – KRAJE – INTERVAL 30 DNÍ  zdroj: ÚZIS, ISIN / COVID-19 - Informační systém infekčních nemoci  STAV K 6.2.2022</vt:lpstr>
      <vt:lpstr>Informace o aktuální EPI situaci</vt:lpstr>
      <vt:lpstr>Prezentace aplikace PowerPoint</vt:lpstr>
      <vt:lpstr>Informace ředitele KŘ policie ZK</vt:lpstr>
      <vt:lpstr>Zařízení – 70  Pozitivní klienti – 80  Pozitivní pracovníci – 166  Úmrtí – nesledováno Data hlášena poskytovateli pobytových služeb na základě dotazníku KÚZK</vt:lpstr>
      <vt:lpstr>Situace v pobytových SSL od 15.09.2021</vt:lpstr>
      <vt:lpstr>Aktuální informace z oblasti sociálních služeb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Hodnocení situace v nemocnicích od KKIP – doc. MUDr. Gabrhelík</vt:lpstr>
      <vt:lpstr>Nemocnice Zlínského kraje k 7.2.2022</vt:lpstr>
      <vt:lpstr>Dotazy, připomínky, závěr</vt:lpstr>
    </vt:vector>
  </TitlesOfParts>
  <Company>Zlínský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zakutny</dc:creator>
  <cp:lastModifiedBy>Reková Martina</cp:lastModifiedBy>
  <cp:revision>1490</cp:revision>
  <cp:lastPrinted>2022-02-08T09:25:18Z</cp:lastPrinted>
  <dcterms:created xsi:type="dcterms:W3CDTF">2006-03-17T09:59:38Z</dcterms:created>
  <dcterms:modified xsi:type="dcterms:W3CDTF">2022-02-08T09:45:28Z</dcterms:modified>
</cp:coreProperties>
</file>